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3"/>
  </p:notesMasterIdLst>
  <p:handoutMasterIdLst>
    <p:handoutMasterId r:id="rId24"/>
  </p:handoutMasterIdLst>
  <p:sldIdLst>
    <p:sldId id="256" r:id="rId2"/>
    <p:sldId id="257" r:id="rId3"/>
    <p:sldId id="258" r:id="rId4"/>
    <p:sldId id="259" r:id="rId5"/>
    <p:sldId id="261" r:id="rId6"/>
    <p:sldId id="275" r:id="rId7"/>
    <p:sldId id="273" r:id="rId8"/>
    <p:sldId id="287" r:id="rId9"/>
    <p:sldId id="283" r:id="rId10"/>
    <p:sldId id="277" r:id="rId11"/>
    <p:sldId id="278" r:id="rId12"/>
    <p:sldId id="279" r:id="rId13"/>
    <p:sldId id="280" r:id="rId14"/>
    <p:sldId id="281" r:id="rId15"/>
    <p:sldId id="284" r:id="rId16"/>
    <p:sldId id="286" r:id="rId17"/>
    <p:sldId id="288" r:id="rId18"/>
    <p:sldId id="267" r:id="rId19"/>
    <p:sldId id="268" r:id="rId20"/>
    <p:sldId id="266" r:id="rId21"/>
    <p:sldId id="270" r:id="rId22"/>
  </p:sldIdLst>
  <p:sldSz cx="9144000" cy="5143500" type="screen16x9"/>
  <p:notesSz cx="7010400" cy="9296400"/>
  <p:embeddedFontLst>
    <p:embeddedFont>
      <p:font typeface="Calibri" panose="020F0502020204030204" pitchFamily="34" charset="0"/>
      <p:regular r:id="rId25"/>
      <p:bold r:id="rId26"/>
      <p:italic r:id="rId27"/>
      <p:boldItalic r:id="rId28"/>
    </p:embeddedFont>
    <p:embeddedFont>
      <p:font typeface="Roboto" panose="020B0604020202020204" charset="0"/>
      <p:regular r:id="rId29"/>
      <p:bold r:id="rId30"/>
      <p:italic r:id="rId31"/>
      <p:boldItalic r:id="rId32"/>
    </p:embeddedFont>
    <p:embeddedFont>
      <p:font typeface="Wingdings 2" panose="05020102010507070707" pitchFamily="18" charset="2"/>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329" autoAdjust="0"/>
  </p:normalViewPr>
  <p:slideViewPr>
    <p:cSldViewPr showGuides="1">
      <p:cViewPr varScale="1">
        <p:scale>
          <a:sx n="88" d="100"/>
          <a:sy n="88" d="100"/>
        </p:scale>
        <p:origin x="1306" y="9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46AEBC51-AD3A-4888-94BD-DBAB09C7E35E}" type="datetimeFigureOut">
              <a:rPr lang="en-US" smtClean="0"/>
              <a:t>2/28/2020</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C8D2AC4F-0FA3-48C4-9379-F7CB34D0383D}" type="slidenum">
              <a:rPr lang="en-US" smtClean="0"/>
              <a:t>‹#›</a:t>
            </a:fld>
            <a:endParaRPr lang="en-US"/>
          </a:p>
        </p:txBody>
      </p:sp>
    </p:spTree>
    <p:extLst>
      <p:ext uri="{BB962C8B-B14F-4D97-AF65-F5344CB8AC3E}">
        <p14:creationId xmlns:p14="http://schemas.microsoft.com/office/powerpoint/2010/main" val="2672940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45397732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dirty="0"/>
              <a:t>Hi everyone!  Thank you so much for joining the NERRS Science Collaborative webinar today to learn about Building Research Skills in K12 Education. I’m thrilled to be sharing some of my Science Collaborative-funded projects and how these projects have really been able to connect real science with our local students.  Before we start, I just want to acknowledge that these projects would not have been possible without many partners, especially the VIMS Marine Advisory Program and Virginia Sea Grant educators who were all collaborators and creators of the firs tproject I’m going to share with you! </a:t>
            </a:r>
            <a:endParaRPr dirty="0"/>
          </a:p>
        </p:txBody>
      </p:sp>
    </p:spTree>
    <p:extLst>
      <p:ext uri="{BB962C8B-B14F-4D97-AF65-F5344CB8AC3E}">
        <p14:creationId xmlns:p14="http://schemas.microsoft.com/office/powerpoint/2010/main" val="4289563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Just like crime scene investigators who determine how long ago a death took place, Bianca needed to know how long it took for a turtle’s body to decompose.  Based on her research and working with her GK-12 Partner Teachers, she developed a lesson that involved students in a CSI study of the stages and rate of sea turtle decomposition.  </a:t>
            </a:r>
          </a:p>
          <a:p>
            <a:endParaRPr lang="en-US" altLang="en-US"/>
          </a:p>
          <a:p>
            <a:r>
              <a:rPr lang="en-US" altLang="en-US"/>
              <a:t>Teams of students received different “case files,” each containing photos of a dead sea turtle as evidence.  Each team assigned a condition code (state of decomposition) to their case, based on standard criteria.  Then teams reviewed one another’s rankings and reconsidered the status of their own case.  After refining their rankings, teams contributed data to a graph of decomposition as a function of time to produce a rate of decomposition. </a:t>
            </a:r>
          </a:p>
        </p:txBody>
      </p:sp>
      <p:sp>
        <p:nvSpPr>
          <p:cNvPr id="45060" name="Slide Number Placeholder 3"/>
          <p:cNvSpPr>
            <a:spLocks noGrp="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18" charset="0"/>
              </a:defRPr>
            </a:lvl1pPr>
            <a:lvl2pPr marL="757066" indent="-291179">
              <a:spcBef>
                <a:spcPct val="30000"/>
              </a:spcBef>
              <a:defRPr sz="1200">
                <a:solidFill>
                  <a:schemeClr val="tx1"/>
                </a:solidFill>
                <a:latin typeface="Times New Roman" pitchFamily="18" charset="0"/>
              </a:defRPr>
            </a:lvl2pPr>
            <a:lvl3pPr marL="1164717" indent="-232943">
              <a:spcBef>
                <a:spcPct val="30000"/>
              </a:spcBef>
              <a:defRPr sz="1200">
                <a:solidFill>
                  <a:schemeClr val="tx1"/>
                </a:solidFill>
                <a:latin typeface="Times New Roman" pitchFamily="18" charset="0"/>
              </a:defRPr>
            </a:lvl3pPr>
            <a:lvl4pPr marL="1630604" indent="-232943">
              <a:spcBef>
                <a:spcPct val="30000"/>
              </a:spcBef>
              <a:defRPr sz="1200">
                <a:solidFill>
                  <a:schemeClr val="tx1"/>
                </a:solidFill>
                <a:latin typeface="Times New Roman" pitchFamily="18" charset="0"/>
              </a:defRPr>
            </a:lvl4pPr>
            <a:lvl5pPr marL="2096491" indent="-232943">
              <a:spcBef>
                <a:spcPct val="30000"/>
              </a:spcBef>
              <a:defRPr sz="1200">
                <a:solidFill>
                  <a:schemeClr val="tx1"/>
                </a:solidFill>
                <a:latin typeface="Times New Roman" pitchFamily="18" charset="0"/>
              </a:defRPr>
            </a:lvl5pPr>
            <a:lvl6pPr marL="2562377" indent="-232943" eaLnBrk="0" fontAlgn="base" hangingPunct="0">
              <a:spcBef>
                <a:spcPct val="30000"/>
              </a:spcBef>
              <a:spcAft>
                <a:spcPct val="0"/>
              </a:spcAft>
              <a:defRPr sz="1200">
                <a:solidFill>
                  <a:schemeClr val="tx1"/>
                </a:solidFill>
                <a:latin typeface="Times New Roman" pitchFamily="18" charset="0"/>
              </a:defRPr>
            </a:lvl6pPr>
            <a:lvl7pPr marL="3028264" indent="-232943" eaLnBrk="0" fontAlgn="base" hangingPunct="0">
              <a:spcBef>
                <a:spcPct val="30000"/>
              </a:spcBef>
              <a:spcAft>
                <a:spcPct val="0"/>
              </a:spcAft>
              <a:defRPr sz="1200">
                <a:solidFill>
                  <a:schemeClr val="tx1"/>
                </a:solidFill>
                <a:latin typeface="Times New Roman" pitchFamily="18" charset="0"/>
              </a:defRPr>
            </a:lvl7pPr>
            <a:lvl8pPr marL="3494151" indent="-232943" eaLnBrk="0" fontAlgn="base" hangingPunct="0">
              <a:spcBef>
                <a:spcPct val="30000"/>
              </a:spcBef>
              <a:spcAft>
                <a:spcPct val="0"/>
              </a:spcAft>
              <a:defRPr sz="1200">
                <a:solidFill>
                  <a:schemeClr val="tx1"/>
                </a:solidFill>
                <a:latin typeface="Times New Roman" pitchFamily="18" charset="0"/>
              </a:defRPr>
            </a:lvl8pPr>
            <a:lvl9pPr marL="3960038" indent="-232943"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52CDADA4-AFBF-44AF-B21D-EED3AB1CE760}" type="slidenum">
              <a:rPr lang="en-US" altLang="en-US" smtClean="0"/>
              <a:pPr>
                <a:spcBef>
                  <a:spcPct val="0"/>
                </a:spcBef>
              </a:pPr>
              <a:t>10</a:t>
            </a:fld>
            <a:endParaRPr lang="en-US" altLang="en-US"/>
          </a:p>
        </p:txBody>
      </p:sp>
    </p:spTree>
    <p:extLst>
      <p:ext uri="{BB962C8B-B14F-4D97-AF65-F5344CB8AC3E}">
        <p14:creationId xmlns:p14="http://schemas.microsoft.com/office/powerpoint/2010/main" val="2369991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Just like crime scene investigators who determine how long ago a death took place, Bianca needed to know how long it took for a turtle’s body to decompose.  Based on her research and working with her GK-12 Partner Teachers, she developed a lesson that involved students in a CSI study of the stages and rate of sea turtle decomposition.  </a:t>
            </a:r>
          </a:p>
          <a:p>
            <a:endParaRPr lang="en-US" altLang="en-US"/>
          </a:p>
          <a:p>
            <a:r>
              <a:rPr lang="en-US" altLang="en-US"/>
              <a:t>Teams of students received different “case files,” each containing photos of a dead sea turtle as evidence.  Each team assigned a condition code (state of decomposition) to their case, based on standard criteria.  Then teams reviewed one another’s rankings and reconsidered the status of their own case.  After refining their rankings, teams contributed data to a graph of decomposition as a function of time to produce a rate of decomposition. </a:t>
            </a:r>
          </a:p>
        </p:txBody>
      </p:sp>
      <p:sp>
        <p:nvSpPr>
          <p:cNvPr id="46084" name="Slide Number Placeholder 3"/>
          <p:cNvSpPr>
            <a:spLocks noGrp="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18" charset="0"/>
              </a:defRPr>
            </a:lvl1pPr>
            <a:lvl2pPr marL="757066" indent="-291179">
              <a:spcBef>
                <a:spcPct val="30000"/>
              </a:spcBef>
              <a:defRPr sz="1200">
                <a:solidFill>
                  <a:schemeClr val="tx1"/>
                </a:solidFill>
                <a:latin typeface="Times New Roman" pitchFamily="18" charset="0"/>
              </a:defRPr>
            </a:lvl2pPr>
            <a:lvl3pPr marL="1164717" indent="-232943">
              <a:spcBef>
                <a:spcPct val="30000"/>
              </a:spcBef>
              <a:defRPr sz="1200">
                <a:solidFill>
                  <a:schemeClr val="tx1"/>
                </a:solidFill>
                <a:latin typeface="Times New Roman" pitchFamily="18" charset="0"/>
              </a:defRPr>
            </a:lvl3pPr>
            <a:lvl4pPr marL="1630604" indent="-232943">
              <a:spcBef>
                <a:spcPct val="30000"/>
              </a:spcBef>
              <a:defRPr sz="1200">
                <a:solidFill>
                  <a:schemeClr val="tx1"/>
                </a:solidFill>
                <a:latin typeface="Times New Roman" pitchFamily="18" charset="0"/>
              </a:defRPr>
            </a:lvl4pPr>
            <a:lvl5pPr marL="2096491" indent="-232943">
              <a:spcBef>
                <a:spcPct val="30000"/>
              </a:spcBef>
              <a:defRPr sz="1200">
                <a:solidFill>
                  <a:schemeClr val="tx1"/>
                </a:solidFill>
                <a:latin typeface="Times New Roman" pitchFamily="18" charset="0"/>
              </a:defRPr>
            </a:lvl5pPr>
            <a:lvl6pPr marL="2562377" indent="-232943" eaLnBrk="0" fontAlgn="base" hangingPunct="0">
              <a:spcBef>
                <a:spcPct val="30000"/>
              </a:spcBef>
              <a:spcAft>
                <a:spcPct val="0"/>
              </a:spcAft>
              <a:defRPr sz="1200">
                <a:solidFill>
                  <a:schemeClr val="tx1"/>
                </a:solidFill>
                <a:latin typeface="Times New Roman" pitchFamily="18" charset="0"/>
              </a:defRPr>
            </a:lvl6pPr>
            <a:lvl7pPr marL="3028264" indent="-232943" eaLnBrk="0" fontAlgn="base" hangingPunct="0">
              <a:spcBef>
                <a:spcPct val="30000"/>
              </a:spcBef>
              <a:spcAft>
                <a:spcPct val="0"/>
              </a:spcAft>
              <a:defRPr sz="1200">
                <a:solidFill>
                  <a:schemeClr val="tx1"/>
                </a:solidFill>
                <a:latin typeface="Times New Roman" pitchFamily="18" charset="0"/>
              </a:defRPr>
            </a:lvl7pPr>
            <a:lvl8pPr marL="3494151" indent="-232943" eaLnBrk="0" fontAlgn="base" hangingPunct="0">
              <a:spcBef>
                <a:spcPct val="30000"/>
              </a:spcBef>
              <a:spcAft>
                <a:spcPct val="0"/>
              </a:spcAft>
              <a:defRPr sz="1200">
                <a:solidFill>
                  <a:schemeClr val="tx1"/>
                </a:solidFill>
                <a:latin typeface="Times New Roman" pitchFamily="18" charset="0"/>
              </a:defRPr>
            </a:lvl8pPr>
            <a:lvl9pPr marL="3960038" indent="-232943"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D0BE063F-207D-4570-9345-CEF5196197EA}" type="slidenum">
              <a:rPr lang="en-US" altLang="en-US" smtClean="0"/>
              <a:pPr>
                <a:spcBef>
                  <a:spcPct val="0"/>
                </a:spcBef>
              </a:pPr>
              <a:t>11</a:t>
            </a:fld>
            <a:endParaRPr lang="en-US" altLang="en-US"/>
          </a:p>
        </p:txBody>
      </p:sp>
    </p:spTree>
    <p:extLst>
      <p:ext uri="{BB962C8B-B14F-4D97-AF65-F5344CB8AC3E}">
        <p14:creationId xmlns:p14="http://schemas.microsoft.com/office/powerpoint/2010/main" val="2447999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0EBC49AD-921A-43E9-8F35-6CAF80C1657A}" type="slidenum">
              <a:rPr lang="en-US" smtClean="0"/>
              <a:pPr/>
              <a:t>12</a:t>
            </a:fld>
            <a:endParaRPr lang="en-US"/>
          </a:p>
        </p:txBody>
      </p:sp>
    </p:spTree>
    <p:extLst>
      <p:ext uri="{BB962C8B-B14F-4D97-AF65-F5344CB8AC3E}">
        <p14:creationId xmlns:p14="http://schemas.microsoft.com/office/powerpoint/2010/main" val="3301653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Key information: Sampling took place each day for 6 days.  Two pairs of case studies with the same condition code.</a:t>
            </a:r>
          </a:p>
        </p:txBody>
      </p:sp>
      <p:sp>
        <p:nvSpPr>
          <p:cNvPr id="47108" name="Slide Number Placeholder 3"/>
          <p:cNvSpPr>
            <a:spLocks noGrp="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18" charset="0"/>
              </a:defRPr>
            </a:lvl1pPr>
            <a:lvl2pPr marL="757066" indent="-291179">
              <a:spcBef>
                <a:spcPct val="30000"/>
              </a:spcBef>
              <a:defRPr sz="1200">
                <a:solidFill>
                  <a:schemeClr val="tx1"/>
                </a:solidFill>
                <a:latin typeface="Times New Roman" pitchFamily="18" charset="0"/>
              </a:defRPr>
            </a:lvl2pPr>
            <a:lvl3pPr marL="1164717" indent="-232943">
              <a:spcBef>
                <a:spcPct val="30000"/>
              </a:spcBef>
              <a:defRPr sz="1200">
                <a:solidFill>
                  <a:schemeClr val="tx1"/>
                </a:solidFill>
                <a:latin typeface="Times New Roman" pitchFamily="18" charset="0"/>
              </a:defRPr>
            </a:lvl3pPr>
            <a:lvl4pPr marL="1630604" indent="-232943">
              <a:spcBef>
                <a:spcPct val="30000"/>
              </a:spcBef>
              <a:defRPr sz="1200">
                <a:solidFill>
                  <a:schemeClr val="tx1"/>
                </a:solidFill>
                <a:latin typeface="Times New Roman" pitchFamily="18" charset="0"/>
              </a:defRPr>
            </a:lvl4pPr>
            <a:lvl5pPr marL="2096491" indent="-232943">
              <a:spcBef>
                <a:spcPct val="30000"/>
              </a:spcBef>
              <a:defRPr sz="1200">
                <a:solidFill>
                  <a:schemeClr val="tx1"/>
                </a:solidFill>
                <a:latin typeface="Times New Roman" pitchFamily="18" charset="0"/>
              </a:defRPr>
            </a:lvl5pPr>
            <a:lvl6pPr marL="2562377" indent="-232943" eaLnBrk="0" fontAlgn="base" hangingPunct="0">
              <a:spcBef>
                <a:spcPct val="30000"/>
              </a:spcBef>
              <a:spcAft>
                <a:spcPct val="0"/>
              </a:spcAft>
              <a:defRPr sz="1200">
                <a:solidFill>
                  <a:schemeClr val="tx1"/>
                </a:solidFill>
                <a:latin typeface="Times New Roman" pitchFamily="18" charset="0"/>
              </a:defRPr>
            </a:lvl6pPr>
            <a:lvl7pPr marL="3028264" indent="-232943" eaLnBrk="0" fontAlgn="base" hangingPunct="0">
              <a:spcBef>
                <a:spcPct val="30000"/>
              </a:spcBef>
              <a:spcAft>
                <a:spcPct val="0"/>
              </a:spcAft>
              <a:defRPr sz="1200">
                <a:solidFill>
                  <a:schemeClr val="tx1"/>
                </a:solidFill>
                <a:latin typeface="Times New Roman" pitchFamily="18" charset="0"/>
              </a:defRPr>
            </a:lvl7pPr>
            <a:lvl8pPr marL="3494151" indent="-232943" eaLnBrk="0" fontAlgn="base" hangingPunct="0">
              <a:spcBef>
                <a:spcPct val="30000"/>
              </a:spcBef>
              <a:spcAft>
                <a:spcPct val="0"/>
              </a:spcAft>
              <a:defRPr sz="1200">
                <a:solidFill>
                  <a:schemeClr val="tx1"/>
                </a:solidFill>
                <a:latin typeface="Times New Roman" pitchFamily="18" charset="0"/>
              </a:defRPr>
            </a:lvl8pPr>
            <a:lvl9pPr marL="3960038" indent="-232943"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841FA523-3A1D-487C-88F7-16B4239CF0C9}" type="slidenum">
              <a:rPr lang="en-US" altLang="en-US" smtClean="0"/>
              <a:pPr>
                <a:spcBef>
                  <a:spcPct val="0"/>
                </a:spcBef>
              </a:pPr>
              <a:t>13</a:t>
            </a:fld>
            <a:endParaRPr lang="en-US" altLang="en-US"/>
          </a:p>
        </p:txBody>
      </p:sp>
    </p:spTree>
    <p:extLst>
      <p:ext uri="{BB962C8B-B14F-4D97-AF65-F5344CB8AC3E}">
        <p14:creationId xmlns:p14="http://schemas.microsoft.com/office/powerpoint/2010/main" val="3841428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0EBC49AD-921A-43E9-8F35-6CAF80C1657A}" type="slidenum">
              <a:rPr lang="en-US" smtClean="0"/>
              <a:pPr/>
              <a:t>14</a:t>
            </a:fld>
            <a:endParaRPr lang="en-US"/>
          </a:p>
        </p:txBody>
      </p:sp>
    </p:spTree>
    <p:extLst>
      <p:ext uri="{BB962C8B-B14F-4D97-AF65-F5344CB8AC3E}">
        <p14:creationId xmlns:p14="http://schemas.microsoft.com/office/powerpoint/2010/main" val="2017374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750" indent="0">
              <a:buNone/>
            </a:pPr>
            <a:r>
              <a:rPr lang="en-US" altLang="en-US" dirty="0"/>
              <a:t>One of the things that makes this lesson effective is it’s structure. </a:t>
            </a:r>
            <a:r>
              <a:rPr lang="en-US" altLang="en-US" baseline="0" dirty="0"/>
              <a:t> Educational research demonstrates that: people learn differently &amp; including different kinds of learning experiences in a lesson contribute to effectiveness.  In particular, authentic/problem solving experiences that make learning more active.  And, students need time to think about, work with &amp; practice what they learn.   One of the most widespread structures that has emerged from this is the Learning Cycle, it’s not just what you teach, but the order in which you present experiences, content, practice and reflection.</a:t>
            </a:r>
            <a:endParaRPr lang="en-US" altLang="en-US" dirty="0"/>
          </a:p>
          <a:p>
            <a:endParaRPr lang="en-US" altLang="en-US" dirty="0"/>
          </a:p>
          <a:p>
            <a:endParaRPr lang="en-US" altLang="en-US" dirty="0"/>
          </a:p>
          <a:p>
            <a:r>
              <a:rPr lang="en-US" altLang="en-US" dirty="0"/>
              <a:t>Research based on learning shows that the order of lesson elements matters. The Learning Cycle or 5E Model is a lesson structure that helps address more of the ways in which people learn.</a:t>
            </a:r>
          </a:p>
          <a:p>
            <a:endParaRPr lang="en-US" altLang="en-US" dirty="0"/>
          </a:p>
          <a:p>
            <a:pPr eaLnBrk="1" hangingPunct="1"/>
            <a:r>
              <a:rPr lang="en-US" altLang="en-US" dirty="0"/>
              <a:t>*All people don’t learn and understand in the same way. </a:t>
            </a:r>
          </a:p>
          <a:p>
            <a:pPr eaLnBrk="1" hangingPunct="1"/>
            <a:r>
              <a:rPr lang="en-US" altLang="en-US" dirty="0"/>
              <a:t>*People need different kinds of learning experiences to help them learn and understand new information. </a:t>
            </a:r>
          </a:p>
          <a:p>
            <a:pPr eaLnBrk="1" hangingPunct="1"/>
            <a:r>
              <a:rPr lang="en-US" altLang="en-US" dirty="0"/>
              <a:t>*Emphasize “authentic” experiences and problem solving  so that learning is active rather than passive.</a:t>
            </a:r>
          </a:p>
          <a:p>
            <a:pPr eaLnBrk="1" hangingPunct="1"/>
            <a:r>
              <a:rPr lang="en-US" altLang="en-US" dirty="0"/>
              <a:t>*Allow time for students to process, apply and </a:t>
            </a:r>
            <a:r>
              <a:rPr lang="en-US" altLang="en-US" dirty="0" err="1"/>
              <a:t>reflecton</a:t>
            </a:r>
            <a:r>
              <a:rPr lang="en-US" altLang="en-US" dirty="0"/>
              <a:t> what they have learned.</a:t>
            </a:r>
          </a:p>
          <a:p>
            <a:pPr eaLnBrk="1" hangingPunct="1"/>
            <a:r>
              <a:rPr lang="en-US" altLang="en-US" i="1" dirty="0">
                <a:latin typeface="Arial" pitchFamily="34" charset="0"/>
              </a:rPr>
              <a:t>  </a:t>
            </a:r>
            <a:r>
              <a:rPr lang="en-US" altLang="en-US" b="1" i="1" dirty="0"/>
              <a:t>Learning is really a cycle!   </a:t>
            </a:r>
          </a:p>
          <a:p>
            <a:endParaRPr lang="en-US" altLang="en-US" dirty="0"/>
          </a:p>
        </p:txBody>
      </p:sp>
      <p:sp>
        <p:nvSpPr>
          <p:cNvPr id="62468" name="Slide Number Placeholder 3"/>
          <p:cNvSpPr>
            <a:spLocks noGrp="1"/>
          </p:cNvSpPr>
          <p:nvPr>
            <p:ph type="sldNum" sz="quarter" idx="5"/>
          </p:nvPr>
        </p:nvSpPr>
        <p:spPr>
          <a:xfrm>
            <a:off x="3971925" y="8831263"/>
            <a:ext cx="3038475" cy="4651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A509F991-3EA5-4C17-8F3C-3F6B17391514}" type="slidenum">
              <a:rPr lang="en-US" altLang="en-US" sz="1200"/>
              <a:pPr/>
              <a:t>15</a:t>
            </a:fld>
            <a:endParaRPr lang="en-US" altLang="en-US" sz="1200"/>
          </a:p>
        </p:txBody>
      </p:sp>
    </p:spTree>
    <p:extLst>
      <p:ext uri="{BB962C8B-B14F-4D97-AF65-F5344CB8AC3E}">
        <p14:creationId xmlns:p14="http://schemas.microsoft.com/office/powerpoint/2010/main" val="1506757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cycle is sometimes shown with 3 steps, or 4.  </a:t>
            </a:r>
          </a:p>
          <a:p>
            <a:r>
              <a:rPr lang="en-US" altLang="en-US" dirty="0"/>
              <a:t>Today, the most wide-spread version of the Learning Cycle is called the 5E Model, it adds evaluation/assessment.  It is a great way</a:t>
            </a:r>
            <a:r>
              <a:rPr lang="en-US" altLang="en-US" baseline="0" dirty="0"/>
              <a:t> to think about the structure of your lesson plan, and kind of an “industry standard” among science teachers these days – heavily promoted at educator conferences.</a:t>
            </a:r>
          </a:p>
          <a:p>
            <a:endParaRPr lang="en-US" altLang="en-US" baseline="0" dirty="0"/>
          </a:p>
          <a:p>
            <a:r>
              <a:rPr lang="en-US" altLang="en-US" dirty="0"/>
              <a:t>See the back of the 5E handout for details on these stages – developed initially by </a:t>
            </a:r>
            <a:r>
              <a:rPr lang="en-US" altLang="en-US" dirty="0" err="1"/>
              <a:t>Bybee</a:t>
            </a:r>
            <a:r>
              <a:rPr lang="en-US" altLang="en-US" dirty="0"/>
              <a:t> et al and used in the BSCS (biological science curriculum study) science curricula that many of us experienced in high school.</a:t>
            </a:r>
          </a:p>
          <a:p>
            <a:endParaRPr lang="en-US" altLang="en-US" dirty="0"/>
          </a:p>
          <a:p>
            <a:r>
              <a:rPr lang="en-US" altLang="en-US" u="sng" dirty="0"/>
              <a:t>Engagement or</a:t>
            </a:r>
            <a:r>
              <a:rPr lang="en-US" altLang="en-US" u="sng" baseline="0" dirty="0"/>
              <a:t> </a:t>
            </a:r>
            <a:r>
              <a:rPr lang="en-US" altLang="en-US" u="sng" dirty="0"/>
              <a:t>Invitation</a:t>
            </a:r>
            <a:r>
              <a:rPr lang="en-US" altLang="en-US" u="none" dirty="0"/>
              <a:t>:</a:t>
            </a:r>
            <a:r>
              <a:rPr lang="en-US" altLang="en-US" u="none" baseline="0" dirty="0"/>
              <a:t>  </a:t>
            </a:r>
            <a:r>
              <a:rPr lang="en-US" altLang="en-US" dirty="0"/>
              <a:t>To find out what students know and prime them for the subject at hand. Offer a question or quick problem to research or solve. Could be an observation, watch a demo or a quick hands-on experience to set the stage for learning.</a:t>
            </a:r>
          </a:p>
          <a:p>
            <a:endParaRPr lang="en-US" altLang="en-US" dirty="0"/>
          </a:p>
          <a:p>
            <a:r>
              <a:rPr lang="en-US" altLang="en-US" u="sng" dirty="0"/>
              <a:t>Exploration</a:t>
            </a:r>
            <a:r>
              <a:rPr lang="en-US" altLang="en-US" dirty="0"/>
              <a:t>: </a:t>
            </a:r>
            <a:r>
              <a:rPr lang="en-US" altLang="en-US" baseline="0" dirty="0"/>
              <a:t> </a:t>
            </a:r>
            <a:r>
              <a:rPr lang="en-US" altLang="en-US" dirty="0"/>
              <a:t>Open-ended experience, first-hand experience of phenomena, followed by discussion of discoveries, ideas or questions that arise. Creating a need to know.</a:t>
            </a:r>
          </a:p>
          <a:p>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u="sng" dirty="0"/>
              <a:t>Explanation</a:t>
            </a:r>
            <a:r>
              <a:rPr lang="en-US" altLang="en-US" dirty="0"/>
              <a:t>:  After you’ve focused student interest and attention &amp; have found</a:t>
            </a:r>
            <a:r>
              <a:rPr lang="en-US" altLang="en-US" baseline="0" dirty="0"/>
              <a:t> out what they understand…  Then </a:t>
            </a:r>
            <a:r>
              <a:rPr lang="en-US" altLang="en-US" dirty="0"/>
              <a:t>introduce the information, concepts or methods they will use to solve problems &amp; build understanding.   </a:t>
            </a:r>
          </a:p>
          <a:p>
            <a:endParaRPr lang="en-US" altLang="en-US" dirty="0"/>
          </a:p>
          <a:p>
            <a:r>
              <a:rPr lang="en-US" altLang="en-US" u="sng" dirty="0"/>
              <a:t>Elaboration or Application</a:t>
            </a:r>
            <a:r>
              <a:rPr lang="en-US" altLang="en-US" dirty="0"/>
              <a:t>:</a:t>
            </a:r>
            <a:r>
              <a:rPr lang="en-US" altLang="en-US" baseline="0" dirty="0"/>
              <a:t>  </a:t>
            </a:r>
            <a:r>
              <a:rPr lang="en-US" altLang="en-US" dirty="0"/>
              <a:t>You want the students to put their understanding to work, to practice - perhaps on another activity</a:t>
            </a:r>
            <a:r>
              <a:rPr lang="en-US" altLang="en-US" baseline="0" dirty="0"/>
              <a:t> or challenge.  </a:t>
            </a:r>
            <a:r>
              <a:rPr lang="en-US" altLang="en-US" dirty="0"/>
              <a:t>Students think &amp; discuss, take a more active role in reflecting on what they have learned.  </a:t>
            </a:r>
          </a:p>
          <a:p>
            <a:endParaRPr lang="en-US" altLang="en-US" baseline="0" dirty="0"/>
          </a:p>
          <a:p>
            <a:r>
              <a:rPr lang="en-US" altLang="en-US" u="sng" baseline="0" dirty="0"/>
              <a:t>Evaluation</a:t>
            </a:r>
            <a:r>
              <a:rPr lang="en-US" altLang="en-US" baseline="0" dirty="0"/>
              <a:t>:  This allows both the students and the instructor to see if they “got it,” an activity to </a:t>
            </a:r>
            <a:r>
              <a:rPr lang="en-US" altLang="en-US" dirty="0"/>
              <a:t>assess their understanding &amp; skills.  Not just a quiz administered by teacher. </a:t>
            </a:r>
          </a:p>
          <a:p>
            <a:endParaRPr lang="en-US" altLang="en-US" dirty="0"/>
          </a:p>
          <a:p>
            <a:r>
              <a:rPr lang="en-US" altLang="en-US" dirty="0"/>
              <a:t>So, as you design a lesson plan, think about these steps.  They don’t always have to be in exactly this order.  And, there may actually be multiple cycles within a lesson.  An quick lab or demo may lead to explanation, then back to another quick lab.  Or, on to elaboration. </a:t>
            </a:r>
          </a:p>
          <a:p>
            <a:endParaRPr lang="en-US" altLang="en-US" dirty="0"/>
          </a:p>
          <a:p>
            <a:r>
              <a:rPr lang="en-US" altLang="en-US" dirty="0"/>
              <a:t>There are quite a few ways to organize these elements within the learning cycle or 5E model.   For some additional ideas, especially those that promote student participation, see the reading on cooperative learning that is in the digital resource collection.  </a:t>
            </a:r>
          </a:p>
          <a:p>
            <a:endParaRPr lang="en-US" altLang="en-US" dirty="0"/>
          </a:p>
        </p:txBody>
      </p:sp>
      <p:sp>
        <p:nvSpPr>
          <p:cNvPr id="68612" name="Slide Number Placeholder 3"/>
          <p:cNvSpPr>
            <a:spLocks noGrp="1"/>
          </p:cNvSpPr>
          <p:nvPr>
            <p:ph type="sldNum" sz="quarter" idx="5"/>
          </p:nvPr>
        </p:nvSpPr>
        <p:spPr>
          <a:xfrm>
            <a:off x="3971925" y="8831263"/>
            <a:ext cx="3038475" cy="4651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3CAFC515-7486-4E46-AF35-CD8A76238441}" type="slidenum">
              <a:rPr lang="en-US" altLang="en-US" sz="1200"/>
              <a:pPr/>
              <a:t>16</a:t>
            </a:fld>
            <a:endParaRPr lang="en-US" altLang="en-US" sz="1200"/>
          </a:p>
        </p:txBody>
      </p:sp>
    </p:spTree>
    <p:extLst>
      <p:ext uri="{BB962C8B-B14F-4D97-AF65-F5344CB8AC3E}">
        <p14:creationId xmlns:p14="http://schemas.microsoft.com/office/powerpoint/2010/main" val="1127200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750" indent="0">
              <a:buNone/>
            </a:pPr>
            <a:r>
              <a:rPr lang="en-US" altLang="en-US" dirty="0"/>
              <a:t>For Sea Turtle CSI:</a:t>
            </a:r>
            <a:r>
              <a:rPr lang="en-US" altLang="en-US" baseline="0" dirty="0"/>
              <a:t>  what are some of these steps in the cycle?</a:t>
            </a:r>
          </a:p>
          <a:p>
            <a:pPr marL="158750" indent="0">
              <a:buNone/>
            </a:pPr>
            <a:endParaRPr lang="en-US" altLang="en-US" dirty="0"/>
          </a:p>
          <a:p>
            <a:pPr marL="158750" indent="0">
              <a:buNone/>
            </a:pPr>
            <a:r>
              <a:rPr lang="en-US" altLang="en-US" u="sng" dirty="0"/>
              <a:t>Engagement or</a:t>
            </a:r>
            <a:r>
              <a:rPr lang="en-US" altLang="en-US" u="sng" baseline="0" dirty="0"/>
              <a:t> </a:t>
            </a:r>
            <a:r>
              <a:rPr lang="en-US" altLang="en-US" u="sng" dirty="0"/>
              <a:t>Invitation</a:t>
            </a:r>
            <a:r>
              <a:rPr lang="en-US" altLang="en-US" u="none" dirty="0"/>
              <a:t>:</a:t>
            </a:r>
            <a:r>
              <a:rPr lang="en-US" altLang="en-US" u="none" baseline="0" dirty="0"/>
              <a:t>  </a:t>
            </a:r>
            <a:r>
              <a:rPr lang="en-US" altLang="en-US" dirty="0"/>
              <a:t>To find out what students know and prime them for the subject at hand. Offer a question or quick problem to research or solve. Could be an observation, watch a demo or a quick hands-on experience to set the stage for learning.</a:t>
            </a:r>
          </a:p>
          <a:p>
            <a:pPr marL="158750" indent="0">
              <a:buNone/>
            </a:pPr>
            <a:endParaRPr lang="en-US" altLang="en-US" u="sng" dirty="0"/>
          </a:p>
          <a:p>
            <a:pPr marL="158750" indent="0">
              <a:buNone/>
            </a:pPr>
            <a:r>
              <a:rPr lang="en-US" altLang="en-US" u="sng" dirty="0"/>
              <a:t>Exploration</a:t>
            </a:r>
            <a:r>
              <a:rPr lang="en-US" altLang="en-US" dirty="0"/>
              <a:t>: </a:t>
            </a:r>
            <a:r>
              <a:rPr lang="en-US" altLang="en-US" baseline="0" dirty="0"/>
              <a:t> </a:t>
            </a:r>
            <a:r>
              <a:rPr lang="en-US" altLang="en-US" dirty="0"/>
              <a:t>Open-ended experience, first-hand experience of phenomena, followed by discussion of discoveries, ideas or questions that arise. Creating a need to know.</a:t>
            </a:r>
            <a:br>
              <a:rPr lang="en-US" altLang="en-US" dirty="0"/>
            </a:b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u="sng" dirty="0"/>
              <a:t>Explanation</a:t>
            </a:r>
            <a:r>
              <a:rPr lang="en-US" altLang="en-US" dirty="0"/>
              <a:t>:  After you’ve focused student interest and attention &amp; have found</a:t>
            </a:r>
            <a:r>
              <a:rPr lang="en-US" altLang="en-US" baseline="0" dirty="0"/>
              <a:t> out what they understand…  Then </a:t>
            </a:r>
            <a:r>
              <a:rPr lang="en-US" altLang="en-US" dirty="0"/>
              <a:t>introduce the information, concepts or methods they will use to solve problems &amp; build understanding.   </a:t>
            </a:r>
          </a:p>
          <a:p>
            <a:pPr marL="158750" indent="0">
              <a:buNone/>
            </a:pPr>
            <a:endParaRPr lang="en-US" altLang="en-US" u="none" dirty="0"/>
          </a:p>
          <a:p>
            <a:pPr marL="158750" indent="0">
              <a:buNone/>
            </a:pPr>
            <a:r>
              <a:rPr lang="en-US" altLang="en-US" u="sng" dirty="0"/>
              <a:t>Elaboration or Application</a:t>
            </a:r>
            <a:r>
              <a:rPr lang="en-US" altLang="en-US" dirty="0"/>
              <a:t>:</a:t>
            </a:r>
            <a:r>
              <a:rPr lang="en-US" altLang="en-US" baseline="0" dirty="0"/>
              <a:t>  </a:t>
            </a:r>
            <a:r>
              <a:rPr lang="en-US" altLang="en-US" dirty="0"/>
              <a:t>You want the students to put their understanding to work, to practice - perhaps on another activity</a:t>
            </a:r>
            <a:r>
              <a:rPr lang="en-US" altLang="en-US" baseline="0" dirty="0"/>
              <a:t> or challenge.  </a:t>
            </a:r>
            <a:r>
              <a:rPr lang="en-US" altLang="en-US" dirty="0"/>
              <a:t>Students think &amp; discuss, take a more active role in reflecting on what they have learned.  </a:t>
            </a:r>
          </a:p>
          <a:p>
            <a:endParaRPr lang="en-US" altLang="en-US" baseline="0" dirty="0"/>
          </a:p>
          <a:p>
            <a:pPr marL="158750" indent="0">
              <a:buNone/>
            </a:pPr>
            <a:r>
              <a:rPr lang="en-US" altLang="en-US" u="sng" baseline="0" dirty="0"/>
              <a:t>Evaluation</a:t>
            </a:r>
            <a:r>
              <a:rPr lang="en-US" altLang="en-US" baseline="0" dirty="0"/>
              <a:t>:  This allows both the students and the instructor to see if they “got it,” an activity to </a:t>
            </a:r>
            <a:r>
              <a:rPr lang="en-US" altLang="en-US" dirty="0"/>
              <a:t>assess their understanding &amp; skills.  Not just a quiz administered by teacher. </a:t>
            </a:r>
          </a:p>
          <a:p>
            <a:endParaRPr lang="en-US" altLang="en-US" dirty="0"/>
          </a:p>
          <a:p>
            <a:endParaRPr lang="en-US" altLang="en-US" dirty="0"/>
          </a:p>
        </p:txBody>
      </p:sp>
      <p:sp>
        <p:nvSpPr>
          <p:cNvPr id="68612" name="Slide Number Placeholder 3"/>
          <p:cNvSpPr>
            <a:spLocks noGrp="1"/>
          </p:cNvSpPr>
          <p:nvPr>
            <p:ph type="sldNum" sz="quarter" idx="5"/>
          </p:nvPr>
        </p:nvSpPr>
        <p:spPr>
          <a:xfrm>
            <a:off x="3971925" y="8831263"/>
            <a:ext cx="3038475" cy="4651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3CAFC515-7486-4E46-AF35-CD8A76238441}" type="slidenum">
              <a:rPr lang="en-US" altLang="en-US" sz="1200"/>
              <a:pPr/>
              <a:t>17</a:t>
            </a:fld>
            <a:endParaRPr lang="en-US" altLang="en-US" sz="1200"/>
          </a:p>
        </p:txBody>
      </p:sp>
    </p:spTree>
    <p:extLst>
      <p:ext uri="{BB962C8B-B14F-4D97-AF65-F5344CB8AC3E}">
        <p14:creationId xmlns:p14="http://schemas.microsoft.com/office/powerpoint/2010/main" val="2674321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We have 5 other VA SEA lessons to briefly</a:t>
            </a:r>
            <a:r>
              <a:rPr lang="en-US" baseline="0" dirty="0"/>
              <a:t> share.  They all replicate some aspect of the grad students research:  experimental design, sampling methodology, recording and organizing observations/measurements, data analysis and interpretation – often graphing, discussion, synthesis and drawing conclusions.   </a:t>
            </a:r>
            <a:endParaRPr dirty="0"/>
          </a:p>
        </p:txBody>
      </p:sp>
    </p:spTree>
    <p:extLst>
      <p:ext uri="{BB962C8B-B14F-4D97-AF65-F5344CB8AC3E}">
        <p14:creationId xmlns:p14="http://schemas.microsoft.com/office/powerpoint/2010/main" val="3328731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2917952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dirty="0"/>
              <a:t>So first of all, before we get to the specific programs, we need a little background about why we are doing these types of programs.  There has been a ton of research showing that Americans have a lower understanding of science, or scientific literacy, than many other countries. There are abundant efforts to increase STEM programs in schools, and this is also reflected in the knowledge level of the general public.  With the release of the Next Generation Science Standards in 2013, there was a significant need for teaching resources and professional development that assist teachers in better demonstrating to their students the research practices of scientists and how they apply critical thinking skills.  The best source of authentic and current research examples is scientists themselves. </a:t>
            </a:r>
            <a:endParaRPr dirty="0"/>
          </a:p>
          <a:p>
            <a:pPr marL="0" indent="0">
              <a:buNone/>
            </a:pPr>
            <a:endParaRPr dirty="0"/>
          </a:p>
          <a:p>
            <a:pPr marL="0" indent="0">
              <a:buNone/>
            </a:pPr>
            <a:r>
              <a:rPr lang="en" dirty="0"/>
              <a:t>At the same time, we also know that scientists can’t live in isolated bubbles, conducting their research without connecting it to the greater good, so they may need some training and encouragement to become involved in translating scientists.   Basically, we want our scientists to be educators, b/c where else should people learn about science but directly from those conducting it every day.</a:t>
            </a:r>
            <a:endParaRPr dirty="0"/>
          </a:p>
        </p:txBody>
      </p:sp>
    </p:spTree>
    <p:extLst>
      <p:ext uri="{BB962C8B-B14F-4D97-AF65-F5344CB8AC3E}">
        <p14:creationId xmlns:p14="http://schemas.microsoft.com/office/powerpoint/2010/main" val="377960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205268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14782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a:t>Scientists also are now required to produce what is called “broader impacts”, or efforts to deliver their research in a way that gets it to other audiences, to benefit society.  NSF requires broader impacts as part of its grant applications, and the requirements for Broader impacts have become more specific and tailored in recent years.  There is now a national association for broader impacts, and faculty members are not allowed to just list a graduate student as their broader impact. At VIMS, scientists are coming to educators, looking for ways to connect their research to other audiences including K12, teachers, and the general public.  This could be through curriculum writing, professional development, exhibits and displays, or public lectures.  OUtreach has become an important part of a scientists world, as you can see by the emphasis on some of these scientific organization websites.</a:t>
            </a:r>
            <a:endParaRPr/>
          </a:p>
        </p:txBody>
      </p:sp>
    </p:spTree>
    <p:extLst>
      <p:ext uri="{BB962C8B-B14F-4D97-AF65-F5344CB8AC3E}">
        <p14:creationId xmlns:p14="http://schemas.microsoft.com/office/powerpoint/2010/main" val="1236786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a:t>So given that information, and given the experiences and expertise of VIMS educators, we developed VA SEA, or the Virginia Scientists and Educators Alliance.  A little history first.  VIMS and CBNERR educators have developed many programs over the years, including field experiences for students, teacher professional development, curriculum, and public outreach.  We have been delivering programs to increase scientific literacy for many years.  One of those programs, run by my colleagues at VIMS Marine Advisory Program is the GK12 project which placed marine science graduate students in local secondary science classrooms.  The graduate student worked with a mentor teacher, enriching the science curriculum with their own expertise and background, and serving as a role model for scientific careers. Unfortunately, funding for this program ended, and VIMS was looking for a way to continue it but with perhaps a smaller price tag.  Around the same time, we came across a program in NC called SciREN which was created by graduate students at UNC, and had graduate students create lesson plans that were offered to teachers statewide.  After attending one of their lesson plan expos, We saw the results and enthusiasm of both the teachers and the students in SciREN, and applied for funding to start a similar program in Virginia, which is where VA SEA was created.</a:t>
            </a:r>
            <a:endParaRPr/>
          </a:p>
          <a:p>
            <a:pPr marL="0" indent="0">
              <a:buNone/>
            </a:pPr>
            <a:endParaRPr/>
          </a:p>
        </p:txBody>
      </p:sp>
    </p:spTree>
    <p:extLst>
      <p:ext uri="{BB962C8B-B14F-4D97-AF65-F5344CB8AC3E}">
        <p14:creationId xmlns:p14="http://schemas.microsoft.com/office/powerpoint/2010/main" val="2248560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a:t>The objectives of the program were two-fold.  One, we wanted to train graduate students to communicate their research at a level that most people could understand.  Scientists are required to share their research in quite digestible soundbites, and this was a perfect way to distill it down.  </a:t>
            </a:r>
            <a:endParaRPr/>
          </a:p>
          <a:p>
            <a:pPr marL="0" indent="0">
              <a:buNone/>
            </a:pPr>
            <a:endParaRPr/>
          </a:p>
          <a:p>
            <a:pPr marL="0" indent="0">
              <a:buNone/>
            </a:pPr>
            <a:r>
              <a:rPr lang="en"/>
              <a:t>Secondly, we wanted to increase the research skills that students were able to practice, by getting current research into the hands of teachers so that they could be used with students.  For example, some of the lesson plans that were created focused on the process of science itself, such as how to conduct random sampling.</a:t>
            </a:r>
            <a:endParaRPr/>
          </a:p>
        </p:txBody>
      </p:sp>
    </p:spTree>
    <p:extLst>
      <p:ext uri="{BB962C8B-B14F-4D97-AF65-F5344CB8AC3E}">
        <p14:creationId xmlns:p14="http://schemas.microsoft.com/office/powerpoint/2010/main" val="2554018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Shape 151"/>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baseline="0" dirty="0"/>
              <a:t>This is a sample timeline:  In September, we offer graduate student training in lesson plan development.  </a:t>
            </a:r>
            <a:r>
              <a:rPr lang="en" dirty="0"/>
              <a:t>Students submit a lesson</a:t>
            </a:r>
            <a:r>
              <a:rPr lang="en" baseline="0" dirty="0"/>
              <a:t> concept by the end of September.  They attend at least 1 of 3 “check-in” meetings in October so we can discuss their progress and problem-solve.</a:t>
            </a:r>
            <a:r>
              <a:rPr lang="en" dirty="0"/>
              <a:t> </a:t>
            </a:r>
            <a:r>
              <a:rPr lang="en" baseline="0" dirty="0"/>
              <a:t>The draft lesson plan is due in mid-November.  </a:t>
            </a:r>
            <a:r>
              <a:rPr lang="en" dirty="0"/>
              <a:t>The Educator Team reviews the lesson plans, asking for clarifications or</a:t>
            </a:r>
            <a:r>
              <a:rPr lang="en" baseline="0" dirty="0"/>
              <a:t> revisions, </a:t>
            </a:r>
            <a:r>
              <a:rPr lang="en" dirty="0"/>
              <a:t>as needed.</a:t>
            </a:r>
            <a:r>
              <a:rPr lang="en" baseline="0" dirty="0"/>
              <a:t>  Then, the lessons are </a:t>
            </a:r>
            <a:r>
              <a:rPr lang="en" dirty="0"/>
              <a:t>paired with a secondary science teacher who has agreed to pilot test the lesson plan</a:t>
            </a:r>
            <a:r>
              <a:rPr lang="en" baseline="0" dirty="0"/>
              <a:t> in their classroom between Jan-Feb.   Using the teacher’s </a:t>
            </a:r>
            <a:r>
              <a:rPr lang="en" dirty="0"/>
              <a:t>feedback, the graduate student makes any changes needed during March, and we host the Lesson Plan Expo in April,</a:t>
            </a:r>
            <a:r>
              <a:rPr lang="en" baseline="0" dirty="0"/>
              <a:t> inviting teachers from across Virginia &amp; nearby regions.</a:t>
            </a:r>
            <a:endParaRPr dirty="0"/>
          </a:p>
          <a:p>
            <a:pPr marL="0" indent="0">
              <a:buNone/>
            </a:pPr>
            <a:endParaRPr lang="en-US" dirty="0"/>
          </a:p>
          <a:p>
            <a:pPr marL="0" indent="0">
              <a:buNone/>
            </a:pPr>
            <a:endParaRPr dirty="0"/>
          </a:p>
          <a:p>
            <a:pPr marL="0" indent="0">
              <a:buNone/>
            </a:pPr>
            <a:r>
              <a:rPr lang="en" dirty="0"/>
              <a:t>The compilation of resources has been invaluable to both CBNERR education programs, but also to our partner, VIMS Marine Advisory Program, and together, we have presented or demonstrated one or many lessons from the collection 18 times for over 1,200 students and teachers in the past two years.  The lesson plans have been shared at local, regional, state, and national conferences too.</a:t>
            </a:r>
            <a:endParaRPr dirty="0"/>
          </a:p>
          <a:p>
            <a:pPr marL="0" indent="0">
              <a:buNone/>
            </a:pPr>
            <a:endParaRPr dirty="0"/>
          </a:p>
          <a:p>
            <a:pPr marL="0" indent="0">
              <a:buNone/>
            </a:pPr>
            <a:endParaRPr dirty="0"/>
          </a:p>
        </p:txBody>
      </p:sp>
    </p:spTree>
    <p:extLst>
      <p:ext uri="{BB962C8B-B14F-4D97-AF65-F5344CB8AC3E}">
        <p14:creationId xmlns:p14="http://schemas.microsoft.com/office/powerpoint/2010/main" val="291143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dirty="0"/>
              <a:t>After</a:t>
            </a:r>
            <a:r>
              <a:rPr lang="en" baseline="0" dirty="0"/>
              <a:t> the Lesson Expo, final polishing and formatting take place and the lessons are posted on VIMS website and William &amp; Mary’s ScholarWorks.  Each receives a  doi number and qualifies as a publication.    </a:t>
            </a:r>
          </a:p>
          <a:p>
            <a:pPr marL="0" indent="0">
              <a:buNone/>
            </a:pPr>
            <a:r>
              <a:rPr lang="en" dirty="0"/>
              <a:t>ScholarWorks</a:t>
            </a:r>
            <a:r>
              <a:rPr lang="en" baseline="0" dirty="0"/>
              <a:t> Rpt 2/5/20: </a:t>
            </a:r>
            <a:r>
              <a:rPr lang="en" dirty="0"/>
              <a:t>We receive reports about how often and where the activities are being downloaded.</a:t>
            </a:r>
            <a:r>
              <a:rPr lang="en" baseline="0" dirty="0"/>
              <a:t> </a:t>
            </a:r>
            <a:r>
              <a:rPr lang="en" dirty="0"/>
              <a:t> The lesson plans are not advertised except through our own programs, conference presentations, and through our website.  So it is pretty remarkable to see how far the VA</a:t>
            </a:r>
            <a:r>
              <a:rPr lang="en" baseline="0" dirty="0"/>
              <a:t> SEA resources have </a:t>
            </a:r>
            <a:r>
              <a:rPr lang="en" dirty="0"/>
              <a:t>reached.</a:t>
            </a:r>
            <a:endParaRPr dirty="0"/>
          </a:p>
        </p:txBody>
      </p:sp>
    </p:spTree>
    <p:extLst>
      <p:ext uri="{BB962C8B-B14F-4D97-AF65-F5344CB8AC3E}">
        <p14:creationId xmlns:p14="http://schemas.microsoft.com/office/powerpoint/2010/main" val="2997147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750" indent="0">
              <a:buNone/>
            </a:pPr>
            <a:r>
              <a:rPr lang="en-US" altLang="en-US" dirty="0"/>
              <a:t>Certainly,</a:t>
            </a:r>
            <a:r>
              <a:rPr lang="en-US" altLang="en-US" baseline="0" dirty="0"/>
              <a:t> the timeliness and relevance of many of these research topics accounts for the interest. But, the lesson structure is also important. </a:t>
            </a:r>
            <a:r>
              <a:rPr lang="en-US" altLang="en-US" dirty="0"/>
              <a:t>To</a:t>
            </a:r>
            <a:r>
              <a:rPr lang="en-US" altLang="en-US" baseline="0" dirty="0"/>
              <a:t> make your research useable to teachers, as end-users/constituents, you want it to line up what you’ve done with the concepts, content &amp; skills they need to teach.  And, you need to be aware of the best practices for structuring the lesson that will make it most effective.</a:t>
            </a:r>
            <a:endParaRPr lang="en-US" altLang="en-US" dirty="0"/>
          </a:p>
          <a:p>
            <a:r>
              <a:rPr lang="en-US" altLang="en-US" dirty="0"/>
              <a:t>Teachers develop lesson plans that lay out: </a:t>
            </a:r>
          </a:p>
          <a:p>
            <a:pPr marL="171450" indent="-171450">
              <a:buFont typeface="Arial" panose="020B0604020202020204" pitchFamily="34" charset="0"/>
              <a:buChar char="•"/>
            </a:pPr>
            <a:r>
              <a:rPr lang="en-US" altLang="en-US" dirty="0"/>
              <a:t>what they need to accomplish,</a:t>
            </a:r>
            <a:r>
              <a:rPr lang="en-US" altLang="en-US" baseline="0" dirty="0"/>
              <a:t> does a lesson complement/enrich their curriculum?</a:t>
            </a:r>
            <a:endParaRPr lang="en-US" altLang="en-US" dirty="0"/>
          </a:p>
          <a:p>
            <a:pPr marL="171450" indent="-171450">
              <a:buFont typeface="Arial" panose="020B0604020202020204" pitchFamily="34" charset="0"/>
              <a:buChar char="•"/>
            </a:pPr>
            <a:r>
              <a:rPr lang="en-US" altLang="en-US" dirty="0"/>
              <a:t>what content or skills students will learn/master</a:t>
            </a:r>
          </a:p>
          <a:p>
            <a:pPr marL="171450" indent="-171450">
              <a:buFont typeface="Arial" panose="020B0604020202020204" pitchFamily="34" charset="0"/>
              <a:buChar char="•"/>
            </a:pPr>
            <a:r>
              <a:rPr lang="en-US" altLang="en-US" dirty="0"/>
              <a:t>what teaching methods will be used</a:t>
            </a:r>
          </a:p>
          <a:p>
            <a:pPr marL="171450" indent="-171450">
              <a:buFont typeface="Arial" panose="020B0604020202020204" pitchFamily="34" charset="0"/>
              <a:buChar char="•"/>
            </a:pPr>
            <a:r>
              <a:rPr lang="en-US" altLang="en-US" dirty="0"/>
              <a:t>What</a:t>
            </a:r>
            <a:r>
              <a:rPr lang="en-US" altLang="en-US" baseline="0" dirty="0"/>
              <a:t> </a:t>
            </a:r>
            <a:r>
              <a:rPr lang="en-US" altLang="en-US" dirty="0"/>
              <a:t>materials they need, all the nuts and bolts!</a:t>
            </a:r>
          </a:p>
          <a:p>
            <a:endParaRPr lang="en-US" altLang="en-US" dirty="0"/>
          </a:p>
          <a:p>
            <a:r>
              <a:rPr lang="en-US" altLang="en-US" dirty="0"/>
              <a:t>You’ll want teachers to be able to completely recreate your lesson idea in their classroom, so you want them to easily recognize in your lesson all the planning elements they use in designing their own lessons.</a:t>
            </a:r>
          </a:p>
          <a:p>
            <a:endParaRPr lang="en-US" altLang="en-US" dirty="0"/>
          </a:p>
          <a:p>
            <a:r>
              <a:rPr lang="en-US" altLang="en-US" dirty="0"/>
              <a:t>So we are following a standardized format that is similar to many templates teachers use.</a:t>
            </a:r>
          </a:p>
          <a:p>
            <a:r>
              <a:rPr lang="en-US" altLang="en-US" dirty="0"/>
              <a:t>Let’s run</a:t>
            </a:r>
            <a:r>
              <a:rPr lang="en-US" altLang="en-US" baseline="0" dirty="0"/>
              <a:t> through a lesson that has been very successful and debrief on the structure afterward.</a:t>
            </a:r>
            <a:endParaRPr lang="en-US" altLang="en-US" dirty="0"/>
          </a:p>
          <a:p>
            <a:pPr marL="158750" indent="0">
              <a:buNone/>
            </a:pPr>
            <a:endParaRPr lang="en-US" altLang="en-US" dirty="0"/>
          </a:p>
        </p:txBody>
      </p:sp>
      <p:sp>
        <p:nvSpPr>
          <p:cNvPr id="27652" name="Slide Number Placeholder 3"/>
          <p:cNvSpPr>
            <a:spLocks noGrp="1"/>
          </p:cNvSpPr>
          <p:nvPr>
            <p:ph type="sldNum" sz="quarter" idx="5"/>
          </p:nvPr>
        </p:nvSpPr>
        <p:spPr>
          <a:xfrm>
            <a:off x="3971925" y="8831263"/>
            <a:ext cx="3038475" cy="4651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D150F906-5FE8-4B7E-986A-7AB980BFB31C}" type="slidenum">
              <a:rPr lang="en-US" altLang="en-US" sz="1200"/>
              <a:pPr/>
              <a:t>8</a:t>
            </a:fld>
            <a:endParaRPr lang="en-US" altLang="en-US" sz="1200"/>
          </a:p>
        </p:txBody>
      </p:sp>
    </p:spTree>
    <p:extLst>
      <p:ext uri="{BB962C8B-B14F-4D97-AF65-F5344CB8AC3E}">
        <p14:creationId xmlns:p14="http://schemas.microsoft.com/office/powerpoint/2010/main" val="1370020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4036" name="Slide Number Placeholder 3"/>
          <p:cNvSpPr>
            <a:spLocks noGrp="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18" charset="0"/>
              </a:defRPr>
            </a:lvl1pPr>
            <a:lvl2pPr marL="757066" indent="-291179">
              <a:spcBef>
                <a:spcPct val="30000"/>
              </a:spcBef>
              <a:defRPr sz="1200">
                <a:solidFill>
                  <a:schemeClr val="tx1"/>
                </a:solidFill>
                <a:latin typeface="Times New Roman" pitchFamily="18" charset="0"/>
              </a:defRPr>
            </a:lvl2pPr>
            <a:lvl3pPr marL="1164717" indent="-232943">
              <a:spcBef>
                <a:spcPct val="30000"/>
              </a:spcBef>
              <a:defRPr sz="1200">
                <a:solidFill>
                  <a:schemeClr val="tx1"/>
                </a:solidFill>
                <a:latin typeface="Times New Roman" pitchFamily="18" charset="0"/>
              </a:defRPr>
            </a:lvl3pPr>
            <a:lvl4pPr marL="1630604" indent="-232943">
              <a:spcBef>
                <a:spcPct val="30000"/>
              </a:spcBef>
              <a:defRPr sz="1200">
                <a:solidFill>
                  <a:schemeClr val="tx1"/>
                </a:solidFill>
                <a:latin typeface="Times New Roman" pitchFamily="18" charset="0"/>
              </a:defRPr>
            </a:lvl4pPr>
            <a:lvl5pPr marL="2096491" indent="-232943">
              <a:spcBef>
                <a:spcPct val="30000"/>
              </a:spcBef>
              <a:defRPr sz="1200">
                <a:solidFill>
                  <a:schemeClr val="tx1"/>
                </a:solidFill>
                <a:latin typeface="Times New Roman" pitchFamily="18" charset="0"/>
              </a:defRPr>
            </a:lvl5pPr>
            <a:lvl6pPr marL="2562377" indent="-232943" eaLnBrk="0" fontAlgn="base" hangingPunct="0">
              <a:spcBef>
                <a:spcPct val="30000"/>
              </a:spcBef>
              <a:spcAft>
                <a:spcPct val="0"/>
              </a:spcAft>
              <a:defRPr sz="1200">
                <a:solidFill>
                  <a:schemeClr val="tx1"/>
                </a:solidFill>
                <a:latin typeface="Times New Roman" pitchFamily="18" charset="0"/>
              </a:defRPr>
            </a:lvl6pPr>
            <a:lvl7pPr marL="3028264" indent="-232943" eaLnBrk="0" fontAlgn="base" hangingPunct="0">
              <a:spcBef>
                <a:spcPct val="30000"/>
              </a:spcBef>
              <a:spcAft>
                <a:spcPct val="0"/>
              </a:spcAft>
              <a:defRPr sz="1200">
                <a:solidFill>
                  <a:schemeClr val="tx1"/>
                </a:solidFill>
                <a:latin typeface="Times New Roman" pitchFamily="18" charset="0"/>
              </a:defRPr>
            </a:lvl7pPr>
            <a:lvl8pPr marL="3494151" indent="-232943" eaLnBrk="0" fontAlgn="base" hangingPunct="0">
              <a:spcBef>
                <a:spcPct val="30000"/>
              </a:spcBef>
              <a:spcAft>
                <a:spcPct val="0"/>
              </a:spcAft>
              <a:defRPr sz="1200">
                <a:solidFill>
                  <a:schemeClr val="tx1"/>
                </a:solidFill>
                <a:latin typeface="Times New Roman" pitchFamily="18" charset="0"/>
              </a:defRPr>
            </a:lvl8pPr>
            <a:lvl9pPr marL="3960038" indent="-232943"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085E95DA-89F5-4692-BB6D-DD0B39DE2938}" type="slidenum">
              <a:rPr lang="en-US" altLang="en-US" smtClean="0"/>
              <a:pPr>
                <a:spcBef>
                  <a:spcPct val="0"/>
                </a:spcBef>
              </a:pPr>
              <a:t>9</a:t>
            </a:fld>
            <a:endParaRPr lang="en-US" altLang="en-US"/>
          </a:p>
        </p:txBody>
      </p:sp>
    </p:spTree>
    <p:extLst>
      <p:ext uri="{BB962C8B-B14F-4D97-AF65-F5344CB8AC3E}">
        <p14:creationId xmlns:p14="http://schemas.microsoft.com/office/powerpoint/2010/main" val="298538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grpSp>
        <p:nvGrpSpPr>
          <p:cNvPr id="10" name="Shape 10"/>
          <p:cNvGrpSpPr/>
          <p:nvPr/>
        </p:nvGrpSpPr>
        <p:grpSpPr>
          <a:xfrm>
            <a:off x="6098378" y="5"/>
            <a:ext cx="3045625" cy="2030570"/>
            <a:chOff x="6098378" y="5"/>
            <a:chExt cx="3045625" cy="2030570"/>
          </a:xfrm>
        </p:grpSpPr>
        <p:sp>
          <p:nvSpPr>
            <p:cNvPr id="11" name="Shape 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1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Shape 1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 name="Shape 14"/>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15"/>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6" name="Shape 16"/>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17" name="Shape 17"/>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8" name="Shape 1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Shape 80"/>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lstStyle/>
          <a:p>
            <a:r>
              <a:rPr kumimoji="0" lang="en-US"/>
              <a:t>Click to edit Master title style</a:t>
            </a:r>
          </a:p>
        </p:txBody>
      </p:sp>
      <p:sp>
        <p:nvSpPr>
          <p:cNvPr id="3" name="Content Placeholder 2"/>
          <p:cNvSpPr>
            <a:spLocks noGrp="1"/>
          </p:cNvSpPr>
          <p:nvPr>
            <p:ph sz="half" idx="1"/>
          </p:nvPr>
        </p:nvSpPr>
        <p:spPr>
          <a:xfrm>
            <a:off x="457200" y="1440064"/>
            <a:ext cx="4038600" cy="3326130"/>
          </a:xfrm>
        </p:spPr>
        <p:txBody>
          <a:bodyPr/>
          <a:lstStyle>
            <a:lvl1pPr>
              <a:defRPr sz="1950"/>
            </a:lvl1pPr>
            <a:lvl2pPr>
              <a:defRPr sz="1800"/>
            </a:lvl2pPr>
            <a:lvl3pPr>
              <a:defRPr sz="1500"/>
            </a:lvl3pPr>
            <a:lvl4pPr>
              <a:defRPr sz="1350"/>
            </a:lvl4pPr>
            <a:lvl5pPr>
              <a:defRPr sz="135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40064"/>
            <a:ext cx="4038600" cy="3326130"/>
          </a:xfrm>
        </p:spPr>
        <p:txBody>
          <a:bodyPr/>
          <a:lstStyle>
            <a:lvl1pPr>
              <a:defRPr sz="1950"/>
            </a:lvl1pPr>
            <a:lvl2pPr>
              <a:defRPr sz="1800"/>
            </a:lvl2pPr>
            <a:lvl3pPr>
              <a:defRPr sz="1500"/>
            </a:lvl3pPr>
            <a:lvl4pPr>
              <a:defRPr sz="1350"/>
            </a:lvl4pPr>
            <a:lvl5pPr>
              <a:defRPr sz="135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3B1CBDF3-5857-4BD5-A7D1-4577E33BA313}" type="datetimeFigureOut">
              <a:rPr lang="en-US" smtClean="0"/>
              <a:pPr/>
              <a:t>2/28/2020</a:t>
            </a:fld>
            <a:endParaRPr lang="en-US"/>
          </a:p>
        </p:txBody>
      </p:sp>
      <p:sp>
        <p:nvSpPr>
          <p:cNvPr id="6" name="Footer Placeholder 5"/>
          <p:cNvSpPr>
            <a:spLocks noGrp="1"/>
          </p:cNvSpPr>
          <p:nvPr>
            <p:ph type="ftr" sz="quarter" idx="11"/>
          </p:nvPr>
        </p:nvSpPr>
        <p:spPr>
          <a:xfrm>
            <a:off x="2667000" y="4767263"/>
            <a:ext cx="3352800" cy="273844"/>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1454157-6F99-45A1-A561-86D7C520C374}" type="slidenum">
              <a:rPr lang="en-US" smtClean="0"/>
              <a:pPr/>
              <a:t>‹#›</a:t>
            </a:fld>
            <a:endParaRPr lang="en-US"/>
          </a:p>
        </p:txBody>
      </p:sp>
    </p:spTree>
    <p:extLst>
      <p:ext uri="{BB962C8B-B14F-4D97-AF65-F5344CB8AC3E}">
        <p14:creationId xmlns:p14="http://schemas.microsoft.com/office/powerpoint/2010/main" val="652039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4686300"/>
            <a:ext cx="1905000" cy="3429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4686300"/>
            <a:ext cx="2895600" cy="3429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4DE742C-565C-403A-AFBA-5477CEE5A727}" type="slidenum">
              <a:rPr lang="en-US" altLang="en-US"/>
              <a:pPr/>
              <a:t>‹#›</a:t>
            </a:fld>
            <a:endParaRPr lang="en-US" altLang="en-US"/>
          </a:p>
        </p:txBody>
      </p:sp>
    </p:spTree>
    <p:extLst>
      <p:ext uri="{BB962C8B-B14F-4D97-AF65-F5344CB8AC3E}">
        <p14:creationId xmlns:p14="http://schemas.microsoft.com/office/powerpoint/2010/main" val="2557399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9"/>
        <p:cNvGrpSpPr/>
        <p:nvPr/>
      </p:nvGrpSpPr>
      <p:grpSpPr>
        <a:xfrm>
          <a:off x="0" y="0"/>
          <a:ext cx="0" cy="0"/>
          <a:chOff x="0" y="0"/>
          <a:chExt cx="0" cy="0"/>
        </a:xfrm>
      </p:grpSpPr>
      <p:grpSp>
        <p:nvGrpSpPr>
          <p:cNvPr id="20" name="Shape 20"/>
          <p:cNvGrpSpPr/>
          <p:nvPr/>
        </p:nvGrpSpPr>
        <p:grpSpPr>
          <a:xfrm>
            <a:off x="6098378" y="5"/>
            <a:ext cx="3045625" cy="2030570"/>
            <a:chOff x="6098378" y="5"/>
            <a:chExt cx="3045625" cy="2030570"/>
          </a:xfrm>
        </p:grpSpPr>
        <p:sp>
          <p:nvSpPr>
            <p:cNvPr id="21" name="Shape 2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 name="Shape 2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 name="Shape 2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 name="Shape 24"/>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 name="Shape 25"/>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6" name="Shape 26"/>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27" name="Shape 2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grpSp>
        <p:nvGrpSpPr>
          <p:cNvPr id="29" name="Shape 29"/>
          <p:cNvGrpSpPr/>
          <p:nvPr/>
        </p:nvGrpSpPr>
        <p:grpSpPr>
          <a:xfrm>
            <a:off x="0" y="3903669"/>
            <a:ext cx="9144000" cy="1239925"/>
            <a:chOff x="0" y="3903669"/>
            <a:chExt cx="9144000" cy="1239925"/>
          </a:xfrm>
        </p:grpSpPr>
        <p:sp>
          <p:nvSpPr>
            <p:cNvPr id="30" name="Shape 30"/>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 name="Shape 31"/>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 name="Shape 32"/>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 name="Shape 33"/>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 name="Shape 3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5" name="Shape 3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Shape 36"/>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7" name="Shape 3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0" name="Shape 40"/>
          <p:cNvSpPr txBox="1">
            <a:spLocks noGrp="1"/>
          </p:cNvSpPr>
          <p:nvPr>
            <p:ph type="body" idx="1"/>
          </p:nvPr>
        </p:nvSpPr>
        <p:spPr>
          <a:xfrm>
            <a:off x="311700" y="1229975"/>
            <a:ext cx="3999900" cy="33390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1" name="Shape 41"/>
          <p:cNvSpPr txBox="1">
            <a:spLocks noGrp="1"/>
          </p:cNvSpPr>
          <p:nvPr>
            <p:ph type="body" idx="2"/>
          </p:nvPr>
        </p:nvSpPr>
        <p:spPr>
          <a:xfrm>
            <a:off x="4832400" y="1229975"/>
            <a:ext cx="3999900" cy="33390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2" name="Shape 4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5" name="Shape 45"/>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8" name="Shape 48"/>
          <p:cNvSpPr txBox="1">
            <a:spLocks noGrp="1"/>
          </p:cNvSpPr>
          <p:nvPr>
            <p:ph type="body" idx="1"/>
          </p:nvPr>
        </p:nvSpPr>
        <p:spPr>
          <a:xfrm>
            <a:off x="311700" y="1465804"/>
            <a:ext cx="2808000" cy="31032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9" name="Shape 4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
        <p:cNvGrpSpPr/>
        <p:nvPr/>
      </p:nvGrpSpPr>
      <p:grpSpPr>
        <a:xfrm>
          <a:off x="0" y="0"/>
          <a:ext cx="0" cy="0"/>
          <a:chOff x="0" y="0"/>
          <a:chExt cx="0" cy="0"/>
        </a:xfrm>
      </p:grpSpPr>
      <p:sp>
        <p:nvSpPr>
          <p:cNvPr id="60" name="Shape 60"/>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61" name="Shape 61"/>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62" name="Shape 62"/>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3" name="Shape 63"/>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4" name="Shape 64"/>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65" name="Shape 65"/>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6"/>
        <p:cNvGrpSpPr/>
        <p:nvPr/>
      </p:nvGrpSpPr>
      <p:grpSpPr>
        <a:xfrm>
          <a:off x="0" y="0"/>
          <a:ext cx="0" cy="0"/>
          <a:chOff x="0" y="0"/>
          <a:chExt cx="0" cy="0"/>
        </a:xfrm>
      </p:grpSpPr>
      <p:sp>
        <p:nvSpPr>
          <p:cNvPr id="67" name="Shape 67"/>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68" name="Shape 6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69"/>
        <p:cNvGrpSpPr/>
        <p:nvPr/>
      </p:nvGrpSpPr>
      <p:grpSpPr>
        <a:xfrm>
          <a:off x="0" y="0"/>
          <a:ext cx="0" cy="0"/>
          <a:chOff x="0" y="0"/>
          <a:chExt cx="0" cy="0"/>
        </a:xfrm>
      </p:grpSpPr>
      <p:grpSp>
        <p:nvGrpSpPr>
          <p:cNvPr id="70" name="Shape 70"/>
          <p:cNvGrpSpPr/>
          <p:nvPr/>
        </p:nvGrpSpPr>
        <p:grpSpPr>
          <a:xfrm>
            <a:off x="6098378" y="5"/>
            <a:ext cx="3045625" cy="2030570"/>
            <a:chOff x="6098378" y="5"/>
            <a:chExt cx="3045625" cy="2030570"/>
          </a:xfrm>
        </p:grpSpPr>
        <p:sp>
          <p:nvSpPr>
            <p:cNvPr id="71" name="Shape 7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2" name="Shape 7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3" name="Shape 7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4" name="Shape 74"/>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5" name="Shape 75"/>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76" name="Shape 76"/>
          <p:cNvSpPr txBox="1">
            <a:spLocks noGrp="1"/>
          </p:cNvSpPr>
          <p:nvPr>
            <p:ph type="title" hasCustomPrompt="1"/>
          </p:nvPr>
        </p:nvSpPr>
        <p:spPr>
          <a:xfrm>
            <a:off x="311700" y="1256050"/>
            <a:ext cx="8520600" cy="2030700"/>
          </a:xfrm>
          <a:prstGeom prst="rect">
            <a:avLst/>
          </a:prstGeom>
        </p:spPr>
        <p:txBody>
          <a:bodyPr spcFirstLastPara="1" wrap="square" lIns="91425" tIns="91425" rIns="91425" bIns="91425" anchor="b" anchorCtr="0"/>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7" name="Shape 77"/>
          <p:cNvSpPr txBox="1">
            <a:spLocks noGrp="1"/>
          </p:cNvSpPr>
          <p:nvPr>
            <p:ph type="body" idx="1"/>
          </p:nvPr>
        </p:nvSpPr>
        <p:spPr>
          <a:xfrm>
            <a:off x="311700" y="3369225"/>
            <a:ext cx="8520600" cy="1281900"/>
          </a:xfrm>
          <a:prstGeom prst="rect">
            <a:avLst/>
          </a:prstGeom>
        </p:spPr>
        <p:txBody>
          <a:bodyPr spcFirstLastPara="1" wrap="square" lIns="91425" tIns="91425" rIns="91425" bIns="91425" anchor="t" anchorCtr="0"/>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1600"/>
              </a:spcBef>
              <a:spcAft>
                <a:spcPts val="0"/>
              </a:spcAft>
              <a:buClr>
                <a:schemeClr val="lt1"/>
              </a:buClr>
              <a:buSzPts val="1400"/>
              <a:buChar char="○"/>
              <a:defRPr>
                <a:solidFill>
                  <a:schemeClr val="lt1"/>
                </a:solidFill>
              </a:defRPr>
            </a:lvl2pPr>
            <a:lvl3pPr marL="1371600" lvl="2" indent="-317500" algn="ctr">
              <a:spcBef>
                <a:spcPts val="1600"/>
              </a:spcBef>
              <a:spcAft>
                <a:spcPts val="0"/>
              </a:spcAft>
              <a:buClr>
                <a:schemeClr val="lt1"/>
              </a:buClr>
              <a:buSzPts val="1400"/>
              <a:buChar char="■"/>
              <a:defRPr>
                <a:solidFill>
                  <a:schemeClr val="lt1"/>
                </a:solidFill>
              </a:defRPr>
            </a:lvl3pPr>
            <a:lvl4pPr marL="1828800" lvl="3" indent="-317500" algn="ctr">
              <a:spcBef>
                <a:spcPts val="1600"/>
              </a:spcBef>
              <a:spcAft>
                <a:spcPts val="0"/>
              </a:spcAft>
              <a:buClr>
                <a:schemeClr val="lt1"/>
              </a:buClr>
              <a:buSzPts val="1400"/>
              <a:buChar char="●"/>
              <a:defRPr>
                <a:solidFill>
                  <a:schemeClr val="lt1"/>
                </a:solidFill>
              </a:defRPr>
            </a:lvl4pPr>
            <a:lvl5pPr marL="2286000" lvl="4" indent="-317500" algn="ctr">
              <a:spcBef>
                <a:spcPts val="1600"/>
              </a:spcBef>
              <a:spcAft>
                <a:spcPts val="0"/>
              </a:spcAft>
              <a:buClr>
                <a:schemeClr val="lt1"/>
              </a:buClr>
              <a:buSzPts val="1400"/>
              <a:buChar char="○"/>
              <a:defRPr>
                <a:solidFill>
                  <a:schemeClr val="lt1"/>
                </a:solidFill>
              </a:defRPr>
            </a:lvl5pPr>
            <a:lvl6pPr marL="2743200" lvl="5" indent="-317500" algn="ctr">
              <a:spcBef>
                <a:spcPts val="1600"/>
              </a:spcBef>
              <a:spcAft>
                <a:spcPts val="0"/>
              </a:spcAft>
              <a:buClr>
                <a:schemeClr val="lt1"/>
              </a:buClr>
              <a:buSzPts val="1400"/>
              <a:buChar char="■"/>
              <a:defRPr>
                <a:solidFill>
                  <a:schemeClr val="lt1"/>
                </a:solidFill>
              </a:defRPr>
            </a:lvl6pPr>
            <a:lvl7pPr marL="3200400" lvl="6" indent="-317500" algn="ctr">
              <a:spcBef>
                <a:spcPts val="1600"/>
              </a:spcBef>
              <a:spcAft>
                <a:spcPts val="0"/>
              </a:spcAft>
              <a:buClr>
                <a:schemeClr val="lt1"/>
              </a:buClr>
              <a:buSzPts val="1400"/>
              <a:buChar char="●"/>
              <a:defRPr>
                <a:solidFill>
                  <a:schemeClr val="lt1"/>
                </a:solidFill>
              </a:defRPr>
            </a:lvl7pPr>
            <a:lvl8pPr marL="3657600" lvl="7" indent="-317500" algn="ctr">
              <a:spcBef>
                <a:spcPts val="1600"/>
              </a:spcBef>
              <a:spcAft>
                <a:spcPts val="0"/>
              </a:spcAft>
              <a:buClr>
                <a:schemeClr val="lt1"/>
              </a:buClr>
              <a:buSzPts val="1400"/>
              <a:buChar char="○"/>
              <a:defRPr>
                <a:solidFill>
                  <a:schemeClr val="lt1"/>
                </a:solidFill>
              </a:defRPr>
            </a:lvl8pPr>
            <a:lvl9pPr marL="4114800" lvl="8" indent="-317500" algn="ctr">
              <a:spcBef>
                <a:spcPts val="1600"/>
              </a:spcBef>
              <a:spcAft>
                <a:spcPts val="1600"/>
              </a:spcAft>
              <a:buClr>
                <a:schemeClr val="lt1"/>
              </a:buClr>
              <a:buSzPts val="1400"/>
              <a:buChar char="■"/>
              <a:defRPr>
                <a:solidFill>
                  <a:schemeClr val="lt1"/>
                </a:solidFill>
              </a:defRPr>
            </a:lvl9pPr>
          </a:lstStyle>
          <a:p>
            <a:endParaRPr/>
          </a:p>
        </p:txBody>
      </p:sp>
      <p:sp>
        <p:nvSpPr>
          <p:cNvPr id="78" name="Shape 7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Shape 7"/>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7.gif"/><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gif"/><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ctrTitle"/>
          </p:nvPr>
        </p:nvSpPr>
        <p:spPr>
          <a:xfrm>
            <a:off x="228600" y="-544256"/>
            <a:ext cx="8778900" cy="2472925"/>
          </a:xfrm>
          <a:prstGeom prst="rect">
            <a:avLst/>
          </a:prstGeom>
        </p:spPr>
        <p:txBody>
          <a:bodyPr spcFirstLastPara="1" wrap="square" lIns="91425" tIns="91425" rIns="91425" bIns="91425" anchor="b" anchorCtr="0">
            <a:noAutofit/>
          </a:bodyPr>
          <a:lstStyle/>
          <a:p>
            <a:pPr marL="0" lvl="0" indent="0" algn="ctr">
              <a:spcBef>
                <a:spcPts val="0"/>
              </a:spcBef>
              <a:spcAft>
                <a:spcPts val="0"/>
              </a:spcAft>
              <a:buNone/>
            </a:pPr>
            <a:r>
              <a:rPr lang="en-US" sz="4400" b="1" dirty="0"/>
              <a:t>VA SEA</a:t>
            </a:r>
            <a:br>
              <a:rPr lang="en-US" sz="4400" b="1" dirty="0"/>
            </a:br>
            <a:r>
              <a:rPr lang="en-US" sz="3600" b="1" dirty="0"/>
              <a:t>Virginia Scientists &amp; Educators Alliance: </a:t>
            </a:r>
            <a:br>
              <a:rPr lang="en-US" sz="3600" b="1" dirty="0"/>
            </a:br>
            <a:r>
              <a:rPr lang="en-US" sz="2400" dirty="0"/>
              <a:t>Graduate Level Research Translated for K-12 Classrooms</a:t>
            </a:r>
            <a:endParaRPr dirty="0"/>
          </a:p>
        </p:txBody>
      </p:sp>
      <p:sp>
        <p:nvSpPr>
          <p:cNvPr id="86" name="Shape 86"/>
          <p:cNvSpPr txBox="1">
            <a:spLocks noGrp="1"/>
          </p:cNvSpPr>
          <p:nvPr>
            <p:ph type="subTitle" idx="1"/>
          </p:nvPr>
        </p:nvSpPr>
        <p:spPr>
          <a:xfrm>
            <a:off x="287343" y="2366925"/>
            <a:ext cx="9372600" cy="432900"/>
          </a:xfrm>
          <a:prstGeom prst="rect">
            <a:avLst/>
          </a:prstGeom>
        </p:spPr>
        <p:txBody>
          <a:bodyPr spcFirstLastPara="1" wrap="square" lIns="91425" tIns="91425" rIns="91425" bIns="91425" numCol="2" anchor="t" anchorCtr="0">
            <a:noAutofit/>
          </a:bodyPr>
          <a:lstStyle/>
          <a:p>
            <a:pPr marL="0" lvl="0" indent="0">
              <a:spcBef>
                <a:spcPts val="0"/>
              </a:spcBef>
              <a:spcAft>
                <a:spcPts val="0"/>
              </a:spcAft>
              <a:buNone/>
            </a:pPr>
            <a:r>
              <a:rPr lang="en" b="1" dirty="0">
                <a:solidFill>
                  <a:schemeClr val="accent5"/>
                </a:solidFill>
              </a:rPr>
              <a:t>Lisa Lawrence </a:t>
            </a:r>
          </a:p>
          <a:p>
            <a:pPr marL="0" lvl="0" indent="0">
              <a:spcBef>
                <a:spcPts val="0"/>
              </a:spcBef>
              <a:spcAft>
                <a:spcPts val="0"/>
              </a:spcAft>
              <a:buNone/>
            </a:pPr>
            <a:r>
              <a:rPr lang="en" dirty="0">
                <a:solidFill>
                  <a:schemeClr val="accent5"/>
                </a:solidFill>
              </a:rPr>
              <a:t>Education Leader</a:t>
            </a:r>
            <a:br>
              <a:rPr lang="en" dirty="0">
                <a:solidFill>
                  <a:schemeClr val="accent5"/>
                </a:solidFill>
              </a:rPr>
            </a:br>
            <a:r>
              <a:rPr lang="en" dirty="0">
                <a:solidFill>
                  <a:schemeClr val="accent5"/>
                </a:solidFill>
              </a:rPr>
              <a:t>VIMS Marine Advisory Program</a:t>
            </a:r>
          </a:p>
          <a:p>
            <a:pPr marL="0" lvl="0" indent="-457200">
              <a:spcBef>
                <a:spcPts val="0"/>
              </a:spcBef>
              <a:spcAft>
                <a:spcPts val="0"/>
              </a:spcAft>
              <a:buNone/>
            </a:pPr>
            <a:br>
              <a:rPr lang="en" dirty="0">
                <a:solidFill>
                  <a:schemeClr val="accent5"/>
                </a:solidFill>
              </a:rPr>
            </a:br>
            <a:r>
              <a:rPr lang="en" b="1" dirty="0">
                <a:solidFill>
                  <a:schemeClr val="accent5"/>
                </a:solidFill>
              </a:rPr>
              <a:t>Carol Hopper Brill</a:t>
            </a:r>
            <a:br>
              <a:rPr lang="en" b="1" dirty="0">
                <a:solidFill>
                  <a:schemeClr val="accent5"/>
                </a:solidFill>
              </a:rPr>
            </a:br>
            <a:r>
              <a:rPr lang="en" dirty="0">
                <a:solidFill>
                  <a:schemeClr val="accent5"/>
                </a:solidFill>
              </a:rPr>
              <a:t>Marine Education Specialist</a:t>
            </a:r>
          </a:p>
          <a:p>
            <a:pPr marL="0" lvl="0" indent="-457200">
              <a:spcBef>
                <a:spcPts val="0"/>
              </a:spcBef>
              <a:spcAft>
                <a:spcPts val="0"/>
              </a:spcAft>
              <a:buNone/>
            </a:pPr>
            <a:r>
              <a:rPr lang="en" dirty="0">
                <a:solidFill>
                  <a:schemeClr val="accent5"/>
                </a:solidFill>
              </a:rPr>
              <a:t>VIMS Marine Advisory Program</a:t>
            </a:r>
            <a:br>
              <a:rPr lang="en" dirty="0">
                <a:solidFill>
                  <a:schemeClr val="accent5"/>
                </a:solidFill>
              </a:rPr>
            </a:br>
            <a:endParaRPr lang="en" dirty="0">
              <a:solidFill>
                <a:schemeClr val="accent5"/>
              </a:solidFill>
            </a:endParaRPr>
          </a:p>
        </p:txBody>
      </p:sp>
      <p:pic>
        <p:nvPicPr>
          <p:cNvPr id="87" name="Shape 87"/>
          <p:cNvPicPr preferRelativeResize="0"/>
          <p:nvPr/>
        </p:nvPicPr>
        <p:blipFill>
          <a:blip r:embed="rId3">
            <a:alphaModFix/>
          </a:blip>
          <a:stretch>
            <a:fillRect/>
          </a:stretch>
        </p:blipFill>
        <p:spPr>
          <a:xfrm>
            <a:off x="2964890" y="4342749"/>
            <a:ext cx="2404723" cy="619775"/>
          </a:xfrm>
          <a:prstGeom prst="rect">
            <a:avLst/>
          </a:prstGeom>
          <a:noFill/>
          <a:ln>
            <a:noFill/>
          </a:ln>
        </p:spPr>
      </p:pic>
      <p:pic>
        <p:nvPicPr>
          <p:cNvPr id="88" name="Shape 88"/>
          <p:cNvPicPr preferRelativeResize="0"/>
          <p:nvPr/>
        </p:nvPicPr>
        <p:blipFill>
          <a:blip r:embed="rId4">
            <a:alphaModFix/>
          </a:blip>
          <a:stretch>
            <a:fillRect/>
          </a:stretch>
        </p:blipFill>
        <p:spPr>
          <a:xfrm>
            <a:off x="876958" y="4275174"/>
            <a:ext cx="966374" cy="724775"/>
          </a:xfrm>
          <a:prstGeom prst="rect">
            <a:avLst/>
          </a:prstGeom>
          <a:noFill/>
          <a:ln>
            <a:noFill/>
          </a:ln>
        </p:spPr>
      </p:pic>
      <p:pic>
        <p:nvPicPr>
          <p:cNvPr id="89" name="Shape 89"/>
          <p:cNvPicPr preferRelativeResize="0"/>
          <p:nvPr/>
        </p:nvPicPr>
        <p:blipFill>
          <a:blip r:embed="rId5">
            <a:alphaModFix/>
          </a:blip>
          <a:stretch>
            <a:fillRect/>
          </a:stretch>
        </p:blipFill>
        <p:spPr>
          <a:xfrm>
            <a:off x="5562600" y="4314195"/>
            <a:ext cx="1520896" cy="693525"/>
          </a:xfrm>
          <a:prstGeom prst="rect">
            <a:avLst/>
          </a:prstGeom>
          <a:noFill/>
          <a:ln>
            <a:noFill/>
          </a:ln>
        </p:spPr>
      </p:pic>
      <p:pic>
        <p:nvPicPr>
          <p:cNvPr id="90" name="Shape 90"/>
          <p:cNvPicPr preferRelativeResize="0"/>
          <p:nvPr/>
        </p:nvPicPr>
        <p:blipFill>
          <a:blip r:embed="rId6">
            <a:alphaModFix/>
          </a:blip>
          <a:stretch>
            <a:fillRect/>
          </a:stretch>
        </p:blipFill>
        <p:spPr>
          <a:xfrm>
            <a:off x="2030714" y="4253936"/>
            <a:ext cx="746793" cy="767250"/>
          </a:xfrm>
          <a:prstGeom prst="rect">
            <a:avLst/>
          </a:prstGeom>
          <a:noFill/>
          <a:ln>
            <a:noFill/>
          </a:ln>
        </p:spPr>
      </p:pic>
      <p:pic>
        <p:nvPicPr>
          <p:cNvPr id="91" name="Shape 91"/>
          <p:cNvPicPr preferRelativeResize="0"/>
          <p:nvPr/>
        </p:nvPicPr>
        <p:blipFill>
          <a:blip r:embed="rId7">
            <a:alphaModFix/>
          </a:blip>
          <a:stretch>
            <a:fillRect/>
          </a:stretch>
        </p:blipFill>
        <p:spPr>
          <a:xfrm>
            <a:off x="7276483" y="4365946"/>
            <a:ext cx="966375" cy="57338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5"/>
          <p:cNvSpPr txBox="1">
            <a:spLocks noChangeArrowheads="1"/>
          </p:cNvSpPr>
          <p:nvPr/>
        </p:nvSpPr>
        <p:spPr bwMode="auto">
          <a:xfrm>
            <a:off x="1509713" y="12326"/>
            <a:ext cx="6124575"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b="1" u="sng" dirty="0">
                <a:latin typeface="Calibri" pitchFamily="34" charset="0"/>
              </a:rPr>
              <a:t>Sea Turtle Decomposition Study</a:t>
            </a:r>
            <a:endParaRPr lang="en-US" altLang="en-US" b="1" dirty="0">
              <a:latin typeface="Calibri" pitchFamily="34" charset="0"/>
            </a:endParaRPr>
          </a:p>
          <a:p>
            <a:pPr eaLnBrk="1" hangingPunct="1">
              <a:spcBef>
                <a:spcPct val="0"/>
              </a:spcBef>
              <a:buFontTx/>
              <a:buNone/>
            </a:pPr>
            <a:endParaRPr lang="en-US" altLang="en-US" sz="1500" dirty="0">
              <a:latin typeface="Jazz LET"/>
            </a:endParaRPr>
          </a:p>
        </p:txBody>
      </p:sp>
      <p:sp>
        <p:nvSpPr>
          <p:cNvPr id="13315" name="TextBox 3"/>
          <p:cNvSpPr txBox="1">
            <a:spLocks noChangeArrowheads="1"/>
          </p:cNvSpPr>
          <p:nvPr/>
        </p:nvSpPr>
        <p:spPr bwMode="auto">
          <a:xfrm>
            <a:off x="5829301" y="2800350"/>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1350">
              <a:latin typeface="Arial" pitchFamily="34" charset="0"/>
            </a:endParaRPr>
          </a:p>
        </p:txBody>
      </p:sp>
      <p:pic>
        <p:nvPicPr>
          <p:cNvPr id="13316"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3911" y="2554958"/>
            <a:ext cx="2865835" cy="2149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descr="http://lifestyle.classifiedads4free.com/wp-content/uploads/2014/05/Stages-of-a-banan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4264" y="2560736"/>
            <a:ext cx="2874169" cy="2155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52400" y="666750"/>
            <a:ext cx="9067799" cy="2308324"/>
          </a:xfrm>
          <a:prstGeom prst="rect">
            <a:avLst/>
          </a:prstGeom>
          <a:noFill/>
        </p:spPr>
        <p:txBody>
          <a:bodyPr wrap="square">
            <a:spAutoFit/>
          </a:bodyPr>
          <a:lstStyle/>
          <a:p>
            <a:pPr>
              <a:defRPr/>
            </a:pPr>
            <a:r>
              <a:rPr lang="en-US" sz="2400" dirty="0">
                <a:solidFill>
                  <a:schemeClr val="tx1"/>
                </a:solidFill>
                <a:latin typeface="Calibri" panose="020F0502020204030204" pitchFamily="34" charset="0"/>
                <a:cs typeface="Arial" charset="0"/>
              </a:rPr>
              <a:t>Using a forensic approach – graduate student Bianca Santos treats a turtle stranding like a crime scene investigation.</a:t>
            </a:r>
            <a:br>
              <a:rPr lang="en-US" sz="2400" dirty="0">
                <a:solidFill>
                  <a:schemeClr val="tx1"/>
                </a:solidFill>
                <a:latin typeface="Calibri" panose="020F0502020204030204" pitchFamily="34" charset="0"/>
                <a:cs typeface="Arial" charset="0"/>
              </a:rPr>
            </a:br>
            <a:endParaRPr lang="en-US" sz="2400" dirty="0">
              <a:solidFill>
                <a:schemeClr val="tx1"/>
              </a:solidFill>
              <a:latin typeface="Calibri" panose="020F0502020204030204" pitchFamily="34" charset="0"/>
              <a:cs typeface="Arial" charset="0"/>
            </a:endParaRPr>
          </a:p>
          <a:p>
            <a:pPr>
              <a:defRPr/>
            </a:pPr>
            <a:r>
              <a:rPr lang="en-US" sz="2400" b="1" dirty="0">
                <a:solidFill>
                  <a:schemeClr val="tx1"/>
                </a:solidFill>
                <a:latin typeface="Calibri" panose="020F0502020204030204" pitchFamily="34" charset="0"/>
                <a:cs typeface="Arial" charset="0"/>
              </a:rPr>
              <a:t>1</a:t>
            </a:r>
            <a:r>
              <a:rPr lang="en-US" sz="2400" b="1" baseline="30000" dirty="0">
                <a:solidFill>
                  <a:schemeClr val="tx1"/>
                </a:solidFill>
                <a:latin typeface="Calibri" panose="020F0502020204030204" pitchFamily="34" charset="0"/>
                <a:cs typeface="Arial" charset="0"/>
              </a:rPr>
              <a:t>st</a:t>
            </a:r>
            <a:r>
              <a:rPr lang="en-US" sz="2400" b="1" dirty="0">
                <a:solidFill>
                  <a:schemeClr val="tx1"/>
                </a:solidFill>
                <a:latin typeface="Calibri" panose="020F0502020204030204" pitchFamily="34" charset="0"/>
                <a:cs typeface="Arial" charset="0"/>
              </a:rPr>
              <a:t>: Determine how long ago the turtle died. </a:t>
            </a:r>
            <a:br>
              <a:rPr lang="en-US" sz="2400" b="1" dirty="0">
                <a:solidFill>
                  <a:schemeClr val="tx1"/>
                </a:solidFill>
                <a:latin typeface="Calibri" panose="020F0502020204030204" pitchFamily="34" charset="0"/>
                <a:cs typeface="Arial" charset="0"/>
              </a:rPr>
            </a:br>
            <a:r>
              <a:rPr lang="en-US" sz="2400" dirty="0">
                <a:solidFill>
                  <a:schemeClr val="tx1"/>
                </a:solidFill>
                <a:latin typeface="Calibri" panose="020F0502020204030204" pitchFamily="34" charset="0"/>
                <a:cs typeface="Arial" charset="0"/>
              </a:rPr>
              <a:t>To do that you need to know how long it takes for a turtle’s body to decompose</a:t>
            </a:r>
            <a:r>
              <a:rPr lang="en-US" sz="2400" dirty="0">
                <a:solidFill>
                  <a:schemeClr val="tx1"/>
                </a:solidFill>
                <a:latin typeface="+mj-lt"/>
                <a:cs typeface="Arial" charset="0"/>
              </a:rPr>
              <a:t>.  </a:t>
            </a:r>
          </a:p>
        </p:txBody>
      </p:sp>
      <p:pic>
        <p:nvPicPr>
          <p:cNvPr id="12" name="Picture 2" descr="C:\Users\chopper\Documents\HOPPER BRILL documents\GK-12 Short Trust_2015-16-7.21.15\Fellow Lesson Plans\Bianca Santos\Sea Turtle CSI_PowerPoin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827934"/>
            <a:ext cx="7467600" cy="4201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366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5"/>
          <p:cNvSpPr txBox="1">
            <a:spLocks noChangeArrowheads="1"/>
          </p:cNvSpPr>
          <p:nvPr/>
        </p:nvSpPr>
        <p:spPr bwMode="auto">
          <a:xfrm>
            <a:off x="1738313" y="23812"/>
            <a:ext cx="566737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3000" b="1" dirty="0">
                <a:latin typeface="Calibri" pitchFamily="34" charset="0"/>
              </a:rPr>
              <a:t>Sea Turtle Decomposition Study</a:t>
            </a:r>
          </a:p>
          <a:p>
            <a:pPr eaLnBrk="1" hangingPunct="1">
              <a:spcBef>
                <a:spcPct val="0"/>
              </a:spcBef>
              <a:buFontTx/>
              <a:buNone/>
            </a:pPr>
            <a:endParaRPr lang="en-US" altLang="en-US" sz="1500" dirty="0">
              <a:latin typeface="Jazz LET"/>
            </a:endParaRPr>
          </a:p>
        </p:txBody>
      </p:sp>
      <p:sp>
        <p:nvSpPr>
          <p:cNvPr id="3" name="TextBox 2"/>
          <p:cNvSpPr txBox="1"/>
          <p:nvPr/>
        </p:nvSpPr>
        <p:spPr>
          <a:xfrm>
            <a:off x="76200" y="808642"/>
            <a:ext cx="5036173" cy="2462213"/>
          </a:xfrm>
          <a:prstGeom prst="rect">
            <a:avLst/>
          </a:prstGeom>
          <a:noFill/>
        </p:spPr>
        <p:txBody>
          <a:bodyPr wrap="square">
            <a:spAutoFit/>
          </a:bodyPr>
          <a:lstStyle/>
          <a:p>
            <a:pPr marL="214313" indent="-214313">
              <a:buFont typeface="Arial" panose="020B0604020202020204" pitchFamily="34" charset="0"/>
              <a:buChar char="•"/>
              <a:defRPr/>
            </a:pPr>
            <a:r>
              <a:rPr lang="en-US" sz="1800" dirty="0">
                <a:solidFill>
                  <a:schemeClr val="tx1"/>
                </a:solidFill>
                <a:latin typeface="Calibri" panose="020F0502020204030204" pitchFamily="34" charset="0"/>
                <a:cs typeface="Arial" charset="0"/>
              </a:rPr>
              <a:t>Each team gets a Case File. </a:t>
            </a:r>
            <a:br>
              <a:rPr lang="en-US" sz="1800" dirty="0">
                <a:solidFill>
                  <a:schemeClr val="tx1"/>
                </a:solidFill>
                <a:latin typeface="Calibri" panose="020F0502020204030204" pitchFamily="34" charset="0"/>
                <a:cs typeface="Arial" charset="0"/>
              </a:rPr>
            </a:br>
            <a:endParaRPr lang="en-US" dirty="0">
              <a:solidFill>
                <a:schemeClr val="tx1"/>
              </a:solidFill>
              <a:latin typeface="Calibri" panose="020F0502020204030204" pitchFamily="34" charset="0"/>
              <a:cs typeface="Arial" charset="0"/>
            </a:endParaRPr>
          </a:p>
          <a:p>
            <a:pPr marL="214313" indent="-214313">
              <a:buFont typeface="Arial" panose="020B0604020202020204" pitchFamily="34" charset="0"/>
              <a:buChar char="•"/>
              <a:defRPr/>
            </a:pPr>
            <a:r>
              <a:rPr lang="en-US" sz="1800" dirty="0">
                <a:solidFill>
                  <a:schemeClr val="tx1"/>
                </a:solidFill>
                <a:latin typeface="Calibri" panose="020F0502020204030204" pitchFamily="34" charset="0"/>
                <a:cs typeface="Arial" charset="0"/>
              </a:rPr>
              <a:t>Compare your case photos with images of </a:t>
            </a:r>
            <a:br>
              <a:rPr lang="en-US" sz="1800" dirty="0">
                <a:solidFill>
                  <a:schemeClr val="tx1"/>
                </a:solidFill>
                <a:latin typeface="Calibri" panose="020F0502020204030204" pitchFamily="34" charset="0"/>
                <a:cs typeface="Arial" charset="0"/>
              </a:rPr>
            </a:br>
            <a:r>
              <a:rPr lang="en-US" sz="1800" dirty="0">
                <a:solidFill>
                  <a:schemeClr val="tx1"/>
                </a:solidFill>
                <a:latin typeface="Calibri" panose="020F0502020204030204" pitchFamily="34" charset="0"/>
                <a:cs typeface="Arial" charset="0"/>
              </a:rPr>
              <a:t>a freshly dead carcass. </a:t>
            </a:r>
            <a:br>
              <a:rPr lang="en-US" sz="1800" dirty="0">
                <a:solidFill>
                  <a:schemeClr val="tx1"/>
                </a:solidFill>
                <a:latin typeface="Calibri" panose="020F0502020204030204" pitchFamily="34" charset="0"/>
                <a:cs typeface="Arial" charset="0"/>
              </a:rPr>
            </a:br>
            <a:endParaRPr lang="en-US" dirty="0">
              <a:solidFill>
                <a:schemeClr val="tx1"/>
              </a:solidFill>
              <a:latin typeface="Calibri" panose="020F0502020204030204" pitchFamily="34" charset="0"/>
              <a:cs typeface="Arial" charset="0"/>
            </a:endParaRPr>
          </a:p>
          <a:p>
            <a:pPr marL="214313" indent="-214313">
              <a:buFont typeface="Arial" panose="020B0604020202020204" pitchFamily="34" charset="0"/>
              <a:buChar char="•"/>
              <a:defRPr/>
            </a:pPr>
            <a:r>
              <a:rPr lang="en-US" sz="1800" dirty="0">
                <a:solidFill>
                  <a:schemeClr val="tx1"/>
                </a:solidFill>
                <a:latin typeface="Calibri" panose="020F0502020204030204" pitchFamily="34" charset="0"/>
                <a:cs typeface="Arial" charset="0"/>
              </a:rPr>
              <a:t>Use the carcass evaluation criteria &amp; </a:t>
            </a:r>
            <a:br>
              <a:rPr lang="en-US" sz="1800" dirty="0">
                <a:solidFill>
                  <a:schemeClr val="tx1"/>
                </a:solidFill>
                <a:latin typeface="Calibri" panose="020F0502020204030204" pitchFamily="34" charset="0"/>
                <a:cs typeface="Arial" charset="0"/>
              </a:rPr>
            </a:br>
            <a:r>
              <a:rPr lang="en-US" sz="1800" dirty="0">
                <a:solidFill>
                  <a:schemeClr val="tx1"/>
                </a:solidFill>
                <a:latin typeface="Calibri" panose="020F0502020204030204" pitchFamily="34" charset="0"/>
                <a:cs typeface="Arial" charset="0"/>
              </a:rPr>
              <a:t>Condition Code Guide to assign the Condition Code.</a:t>
            </a:r>
          </a:p>
          <a:p>
            <a:pPr marL="257175" indent="-257175">
              <a:buFont typeface="Arial" panose="020B0604020202020204" pitchFamily="34" charset="0"/>
              <a:buChar char="•"/>
              <a:defRPr/>
            </a:pPr>
            <a:endParaRPr lang="en-US" sz="1800" dirty="0">
              <a:solidFill>
                <a:schemeClr val="tx1"/>
              </a:solidFill>
              <a:latin typeface="+mj-lt"/>
              <a:cs typeface="Arial" charset="0"/>
            </a:endParaRPr>
          </a:p>
        </p:txBody>
      </p:sp>
      <p:pic>
        <p:nvPicPr>
          <p:cNvPr id="14340"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978" r="3037"/>
          <a:stretch/>
        </p:blipFill>
        <p:spPr bwMode="auto">
          <a:xfrm>
            <a:off x="4651129" y="577144"/>
            <a:ext cx="268224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2" descr="C:\Users\chopper\Documents\HOPPER BRILL documents\GK-12 Short Trust_2015-16-7.21.15\Fellow-Teacher Workshop_Aug2015\Fellow Activities\Santos\Santos_Graphing activity_8.17.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2223" y="2800350"/>
            <a:ext cx="4091517" cy="230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Box 3"/>
          <p:cNvSpPr txBox="1">
            <a:spLocks noChangeArrowheads="1"/>
          </p:cNvSpPr>
          <p:nvPr/>
        </p:nvSpPr>
        <p:spPr bwMode="auto">
          <a:xfrm>
            <a:off x="5829301" y="2800350"/>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1350">
              <a:latin typeface="Arial"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035194405"/>
              </p:ext>
            </p:extLst>
          </p:nvPr>
        </p:nvGraphicFramePr>
        <p:xfrm>
          <a:off x="5562600" y="2449298"/>
          <a:ext cx="2686050" cy="2652531"/>
        </p:xfrm>
        <a:graphic>
          <a:graphicData uri="http://schemas.openxmlformats.org/drawingml/2006/table">
            <a:tbl>
              <a:tblPr firstRow="1" firstCol="1" bandRow="1">
                <a:tableStyleId>{10A1B5D5-9B99-4C35-A422-299274C87663}</a:tableStyleId>
              </a:tblPr>
              <a:tblGrid>
                <a:gridCol w="1023868">
                  <a:extLst>
                    <a:ext uri="{9D8B030D-6E8A-4147-A177-3AD203B41FA5}">
                      <a16:colId xmlns:a16="http://schemas.microsoft.com/office/drawing/2014/main" val="20000"/>
                    </a:ext>
                  </a:extLst>
                </a:gridCol>
                <a:gridCol w="1662182">
                  <a:extLst>
                    <a:ext uri="{9D8B030D-6E8A-4147-A177-3AD203B41FA5}">
                      <a16:colId xmlns:a16="http://schemas.microsoft.com/office/drawing/2014/main" val="20001"/>
                    </a:ext>
                  </a:extLst>
                </a:gridCol>
              </a:tblGrid>
              <a:tr h="431921">
                <a:tc>
                  <a:txBody>
                    <a:bodyPr/>
                    <a:lstStyle/>
                    <a:p>
                      <a:pPr marL="0" marR="0" algn="ctr">
                        <a:lnSpc>
                          <a:spcPct val="106000"/>
                        </a:lnSpc>
                        <a:spcBef>
                          <a:spcPts val="0"/>
                        </a:spcBef>
                        <a:spcAft>
                          <a:spcPts val="0"/>
                        </a:spcAft>
                      </a:pPr>
                      <a:r>
                        <a:rPr lang="en-US" sz="1200" dirty="0">
                          <a:effectLst/>
                          <a:latin typeface="Calibri" panose="020F0502020204030204" pitchFamily="34" charset="0"/>
                        </a:rPr>
                        <a:t>Condition Code</a:t>
                      </a:r>
                      <a:endParaRPr lang="en-US" sz="1200" dirty="0">
                        <a:effectLst/>
                        <a:latin typeface="Calibri" panose="020F0502020204030204" pitchFamily="34" charset="0"/>
                        <a:ea typeface="Droid Sans Fallback"/>
                        <a:cs typeface="Calibri" panose="020F0502020204030204" pitchFamily="34" charset="0"/>
                      </a:endParaRPr>
                    </a:p>
                  </a:txBody>
                  <a:tcPr marL="27327" marR="27327" marT="0" marB="0"/>
                </a:tc>
                <a:tc>
                  <a:txBody>
                    <a:bodyPr/>
                    <a:lstStyle/>
                    <a:p>
                      <a:pPr marL="0" marR="0" algn="ctr">
                        <a:lnSpc>
                          <a:spcPct val="106000"/>
                        </a:lnSpc>
                        <a:spcBef>
                          <a:spcPts val="0"/>
                        </a:spcBef>
                        <a:spcAft>
                          <a:spcPts val="0"/>
                        </a:spcAft>
                      </a:pPr>
                      <a:r>
                        <a:rPr lang="en-US" sz="1200" dirty="0">
                          <a:effectLst/>
                          <a:latin typeface="Calibri" panose="020F0502020204030204" pitchFamily="34" charset="0"/>
                        </a:rPr>
                        <a:t>Carcass State</a:t>
                      </a:r>
                      <a:endParaRPr lang="en-US" sz="1200" dirty="0">
                        <a:effectLst/>
                        <a:latin typeface="Calibri" panose="020F0502020204030204" pitchFamily="34" charset="0"/>
                        <a:ea typeface="Droid Sans Fallback"/>
                        <a:cs typeface="Calibri" panose="020F0502020204030204" pitchFamily="34" charset="0"/>
                      </a:endParaRPr>
                    </a:p>
                  </a:txBody>
                  <a:tcPr marL="27327" marR="27327" marT="0" marB="0"/>
                </a:tc>
                <a:extLst>
                  <a:ext uri="{0D108BD9-81ED-4DB2-BD59-A6C34878D82A}">
                    <a16:rowId xmlns:a16="http://schemas.microsoft.com/office/drawing/2014/main" val="10000"/>
                  </a:ext>
                </a:extLst>
              </a:tr>
              <a:tr h="302694">
                <a:tc>
                  <a:txBody>
                    <a:bodyPr/>
                    <a:lstStyle/>
                    <a:p>
                      <a:pPr marL="0" marR="0" algn="ctr">
                        <a:lnSpc>
                          <a:spcPct val="106000"/>
                        </a:lnSpc>
                        <a:spcBef>
                          <a:spcPts val="0"/>
                        </a:spcBef>
                        <a:spcAft>
                          <a:spcPts val="0"/>
                        </a:spcAft>
                      </a:pPr>
                      <a:r>
                        <a:rPr lang="en-US" sz="1200">
                          <a:effectLst/>
                          <a:latin typeface="Calibri" panose="020F0502020204030204" pitchFamily="34" charset="0"/>
                        </a:rPr>
                        <a:t>0</a:t>
                      </a:r>
                      <a:endParaRPr lang="en-US" sz="1200">
                        <a:effectLst/>
                        <a:latin typeface="Calibri" panose="020F0502020204030204" pitchFamily="34" charset="0"/>
                        <a:ea typeface="Droid Sans Fallback"/>
                        <a:cs typeface="Calibri" panose="020F0502020204030204" pitchFamily="34" charset="0"/>
                      </a:endParaRPr>
                    </a:p>
                  </a:txBody>
                  <a:tcPr marL="27327" marR="27327" marT="0" marB="0" anchor="ctr"/>
                </a:tc>
                <a:tc>
                  <a:txBody>
                    <a:bodyPr/>
                    <a:lstStyle/>
                    <a:p>
                      <a:pPr marL="0" marR="0" algn="ctr">
                        <a:lnSpc>
                          <a:spcPct val="106000"/>
                        </a:lnSpc>
                        <a:spcBef>
                          <a:spcPts val="0"/>
                        </a:spcBef>
                        <a:spcAft>
                          <a:spcPts val="0"/>
                        </a:spcAft>
                      </a:pPr>
                      <a:r>
                        <a:rPr lang="en-US" sz="1200" dirty="0">
                          <a:effectLst/>
                          <a:latin typeface="Calibri" panose="020F0502020204030204" pitchFamily="34" charset="0"/>
                        </a:rPr>
                        <a:t>Alive</a:t>
                      </a:r>
                      <a:endParaRPr lang="en-US" sz="1200" dirty="0">
                        <a:effectLst/>
                        <a:latin typeface="Calibri" panose="020F0502020204030204" pitchFamily="34" charset="0"/>
                        <a:ea typeface="Droid Sans Fallback"/>
                        <a:cs typeface="Calibri" panose="020F0502020204030204" pitchFamily="34" charset="0"/>
                      </a:endParaRPr>
                    </a:p>
                  </a:txBody>
                  <a:tcPr marL="27327" marR="27327" marT="0" marB="0" anchor="ctr"/>
                </a:tc>
                <a:extLst>
                  <a:ext uri="{0D108BD9-81ED-4DB2-BD59-A6C34878D82A}">
                    <a16:rowId xmlns:a16="http://schemas.microsoft.com/office/drawing/2014/main" val="10001"/>
                  </a:ext>
                </a:extLst>
              </a:tr>
              <a:tr h="393296">
                <a:tc>
                  <a:txBody>
                    <a:bodyPr/>
                    <a:lstStyle/>
                    <a:p>
                      <a:pPr marL="0" marR="0" algn="ctr">
                        <a:lnSpc>
                          <a:spcPct val="106000"/>
                        </a:lnSpc>
                        <a:spcBef>
                          <a:spcPts val="0"/>
                        </a:spcBef>
                        <a:spcAft>
                          <a:spcPts val="0"/>
                        </a:spcAft>
                      </a:pPr>
                      <a:r>
                        <a:rPr lang="en-US" sz="1200" dirty="0">
                          <a:effectLst/>
                          <a:latin typeface="Calibri" panose="020F0502020204030204" pitchFamily="34" charset="0"/>
                        </a:rPr>
                        <a:t>1</a:t>
                      </a:r>
                      <a:endParaRPr lang="en-US" sz="1200" dirty="0">
                        <a:effectLst/>
                        <a:latin typeface="Calibri" panose="020F0502020204030204" pitchFamily="34" charset="0"/>
                        <a:ea typeface="Droid Sans Fallback"/>
                        <a:cs typeface="Calibri" panose="020F0502020204030204" pitchFamily="34" charset="0"/>
                      </a:endParaRPr>
                    </a:p>
                  </a:txBody>
                  <a:tcPr marL="27327" marR="27327" marT="0" marB="0" anchor="ctr"/>
                </a:tc>
                <a:tc>
                  <a:txBody>
                    <a:bodyPr/>
                    <a:lstStyle/>
                    <a:p>
                      <a:pPr marL="0" marR="0" algn="ctr">
                        <a:lnSpc>
                          <a:spcPct val="106000"/>
                        </a:lnSpc>
                        <a:spcBef>
                          <a:spcPts val="0"/>
                        </a:spcBef>
                        <a:spcAft>
                          <a:spcPts val="0"/>
                        </a:spcAft>
                      </a:pPr>
                      <a:r>
                        <a:rPr lang="en-US" sz="1200" dirty="0">
                          <a:effectLst/>
                          <a:latin typeface="Calibri" panose="020F0502020204030204" pitchFamily="34" charset="0"/>
                        </a:rPr>
                        <a:t>Fresh dead</a:t>
                      </a:r>
                      <a:endParaRPr lang="en-US" sz="1200" dirty="0">
                        <a:effectLst/>
                        <a:latin typeface="Calibri" panose="020F0502020204030204" pitchFamily="34" charset="0"/>
                        <a:ea typeface="Droid Sans Fallback"/>
                        <a:cs typeface="Calibri" panose="020F0502020204030204" pitchFamily="34" charset="0"/>
                      </a:endParaRPr>
                    </a:p>
                  </a:txBody>
                  <a:tcPr marL="27327" marR="27327" marT="0" marB="0" anchor="ctr"/>
                </a:tc>
                <a:extLst>
                  <a:ext uri="{0D108BD9-81ED-4DB2-BD59-A6C34878D82A}">
                    <a16:rowId xmlns:a16="http://schemas.microsoft.com/office/drawing/2014/main" val="10002"/>
                  </a:ext>
                </a:extLst>
              </a:tr>
              <a:tr h="526271">
                <a:tc>
                  <a:txBody>
                    <a:bodyPr/>
                    <a:lstStyle/>
                    <a:p>
                      <a:pPr marL="0" marR="0" algn="ctr">
                        <a:lnSpc>
                          <a:spcPct val="106000"/>
                        </a:lnSpc>
                        <a:spcBef>
                          <a:spcPts val="0"/>
                        </a:spcBef>
                        <a:spcAft>
                          <a:spcPts val="0"/>
                        </a:spcAft>
                      </a:pPr>
                      <a:r>
                        <a:rPr lang="en-US" sz="1200" dirty="0">
                          <a:effectLst/>
                          <a:latin typeface="Calibri" panose="020F0502020204030204" pitchFamily="34" charset="0"/>
                        </a:rPr>
                        <a:t>2</a:t>
                      </a:r>
                      <a:endParaRPr lang="en-US" sz="1200" dirty="0">
                        <a:effectLst/>
                        <a:latin typeface="Calibri" panose="020F0502020204030204" pitchFamily="34" charset="0"/>
                        <a:ea typeface="Droid Sans Fallback"/>
                        <a:cs typeface="Calibri" panose="020F0502020204030204" pitchFamily="34" charset="0"/>
                      </a:endParaRPr>
                    </a:p>
                  </a:txBody>
                  <a:tcPr marL="27327" marR="27327" marT="0" marB="0" anchor="ctr"/>
                </a:tc>
                <a:tc>
                  <a:txBody>
                    <a:bodyPr/>
                    <a:lstStyle/>
                    <a:p>
                      <a:pPr marL="0" marR="0" algn="ctr">
                        <a:lnSpc>
                          <a:spcPct val="106000"/>
                        </a:lnSpc>
                        <a:spcBef>
                          <a:spcPts val="0"/>
                        </a:spcBef>
                        <a:spcAft>
                          <a:spcPts val="0"/>
                        </a:spcAft>
                      </a:pPr>
                      <a:r>
                        <a:rPr lang="en-US" sz="1200" dirty="0">
                          <a:effectLst/>
                          <a:latin typeface="Calibri" panose="020F0502020204030204" pitchFamily="34" charset="0"/>
                        </a:rPr>
                        <a:t>Moderately decomposed</a:t>
                      </a:r>
                      <a:endParaRPr lang="en-US" sz="1200" dirty="0">
                        <a:effectLst/>
                        <a:latin typeface="Calibri" panose="020F0502020204030204" pitchFamily="34" charset="0"/>
                        <a:ea typeface="Droid Sans Fallback"/>
                        <a:cs typeface="Calibri" panose="020F0502020204030204" pitchFamily="34" charset="0"/>
                      </a:endParaRPr>
                    </a:p>
                  </a:txBody>
                  <a:tcPr marL="27327" marR="27327" marT="0" marB="0" anchor="ctr"/>
                </a:tc>
                <a:extLst>
                  <a:ext uri="{0D108BD9-81ED-4DB2-BD59-A6C34878D82A}">
                    <a16:rowId xmlns:a16="http://schemas.microsoft.com/office/drawing/2014/main" val="10003"/>
                  </a:ext>
                </a:extLst>
              </a:tr>
              <a:tr h="393296">
                <a:tc>
                  <a:txBody>
                    <a:bodyPr/>
                    <a:lstStyle/>
                    <a:p>
                      <a:pPr marL="0" marR="0" algn="ctr">
                        <a:lnSpc>
                          <a:spcPct val="106000"/>
                        </a:lnSpc>
                        <a:spcBef>
                          <a:spcPts val="0"/>
                        </a:spcBef>
                        <a:spcAft>
                          <a:spcPts val="0"/>
                        </a:spcAft>
                      </a:pPr>
                      <a:r>
                        <a:rPr lang="en-US" sz="1200">
                          <a:effectLst/>
                          <a:latin typeface="Calibri" panose="020F0502020204030204" pitchFamily="34" charset="0"/>
                        </a:rPr>
                        <a:t>3</a:t>
                      </a:r>
                      <a:endParaRPr lang="en-US" sz="1200">
                        <a:effectLst/>
                        <a:latin typeface="Calibri" panose="020F0502020204030204" pitchFamily="34" charset="0"/>
                        <a:ea typeface="Droid Sans Fallback"/>
                        <a:cs typeface="Calibri" panose="020F0502020204030204" pitchFamily="34" charset="0"/>
                      </a:endParaRPr>
                    </a:p>
                  </a:txBody>
                  <a:tcPr marL="27327" marR="27327" marT="0" marB="0" anchor="ctr"/>
                </a:tc>
                <a:tc>
                  <a:txBody>
                    <a:bodyPr/>
                    <a:lstStyle/>
                    <a:p>
                      <a:pPr marL="0" marR="0" algn="ctr">
                        <a:lnSpc>
                          <a:spcPct val="106000"/>
                        </a:lnSpc>
                        <a:spcBef>
                          <a:spcPts val="0"/>
                        </a:spcBef>
                        <a:spcAft>
                          <a:spcPts val="0"/>
                        </a:spcAft>
                      </a:pPr>
                      <a:r>
                        <a:rPr lang="en-US" sz="1200" dirty="0">
                          <a:effectLst/>
                          <a:latin typeface="Calibri" panose="020F0502020204030204" pitchFamily="34" charset="0"/>
                        </a:rPr>
                        <a:t>Severely decomposed</a:t>
                      </a:r>
                      <a:endParaRPr lang="en-US" sz="1200" dirty="0">
                        <a:effectLst/>
                        <a:latin typeface="Calibri" panose="020F0502020204030204" pitchFamily="34" charset="0"/>
                        <a:ea typeface="Droid Sans Fallback"/>
                        <a:cs typeface="Calibri" panose="020F0502020204030204" pitchFamily="34" charset="0"/>
                      </a:endParaRPr>
                    </a:p>
                  </a:txBody>
                  <a:tcPr marL="27327" marR="27327" marT="0" marB="0" anchor="ctr"/>
                </a:tc>
                <a:extLst>
                  <a:ext uri="{0D108BD9-81ED-4DB2-BD59-A6C34878D82A}">
                    <a16:rowId xmlns:a16="http://schemas.microsoft.com/office/drawing/2014/main" val="10004"/>
                  </a:ext>
                </a:extLst>
              </a:tr>
              <a:tr h="260326">
                <a:tc>
                  <a:txBody>
                    <a:bodyPr/>
                    <a:lstStyle/>
                    <a:p>
                      <a:pPr marL="0" marR="0" algn="ctr">
                        <a:lnSpc>
                          <a:spcPct val="106000"/>
                        </a:lnSpc>
                        <a:spcBef>
                          <a:spcPts val="0"/>
                        </a:spcBef>
                        <a:spcAft>
                          <a:spcPts val="0"/>
                        </a:spcAft>
                      </a:pPr>
                      <a:r>
                        <a:rPr lang="en-US" sz="1200">
                          <a:effectLst/>
                          <a:latin typeface="Calibri" panose="020F0502020204030204" pitchFamily="34" charset="0"/>
                        </a:rPr>
                        <a:t>4</a:t>
                      </a:r>
                      <a:endParaRPr lang="en-US" sz="1200">
                        <a:effectLst/>
                        <a:latin typeface="Calibri" panose="020F0502020204030204" pitchFamily="34" charset="0"/>
                        <a:ea typeface="Droid Sans Fallback"/>
                        <a:cs typeface="Calibri" panose="020F0502020204030204" pitchFamily="34" charset="0"/>
                      </a:endParaRPr>
                    </a:p>
                  </a:txBody>
                  <a:tcPr marL="27327" marR="27327" marT="0" marB="0" anchor="ctr"/>
                </a:tc>
                <a:tc>
                  <a:txBody>
                    <a:bodyPr/>
                    <a:lstStyle/>
                    <a:p>
                      <a:pPr marL="0" marR="0" algn="ctr">
                        <a:lnSpc>
                          <a:spcPct val="106000"/>
                        </a:lnSpc>
                        <a:spcBef>
                          <a:spcPts val="0"/>
                        </a:spcBef>
                        <a:spcAft>
                          <a:spcPts val="0"/>
                        </a:spcAft>
                      </a:pPr>
                      <a:r>
                        <a:rPr lang="en-US" sz="1200" dirty="0">
                          <a:effectLst/>
                          <a:latin typeface="Calibri" panose="020F0502020204030204" pitchFamily="34" charset="0"/>
                        </a:rPr>
                        <a:t>Dried carcass</a:t>
                      </a:r>
                      <a:endParaRPr lang="en-US" sz="1200" dirty="0">
                        <a:effectLst/>
                        <a:latin typeface="Calibri" panose="020F0502020204030204" pitchFamily="34" charset="0"/>
                        <a:ea typeface="Droid Sans Fallback"/>
                        <a:cs typeface="Calibri" panose="020F0502020204030204" pitchFamily="34" charset="0"/>
                      </a:endParaRPr>
                    </a:p>
                  </a:txBody>
                  <a:tcPr marL="27327" marR="27327" marT="0" marB="0" anchor="ctr"/>
                </a:tc>
                <a:extLst>
                  <a:ext uri="{0D108BD9-81ED-4DB2-BD59-A6C34878D82A}">
                    <a16:rowId xmlns:a16="http://schemas.microsoft.com/office/drawing/2014/main" val="10005"/>
                  </a:ext>
                </a:extLst>
              </a:tr>
              <a:tr h="344727">
                <a:tc>
                  <a:txBody>
                    <a:bodyPr/>
                    <a:lstStyle/>
                    <a:p>
                      <a:pPr marL="0" marR="0" algn="ctr">
                        <a:lnSpc>
                          <a:spcPct val="106000"/>
                        </a:lnSpc>
                        <a:spcBef>
                          <a:spcPts val="0"/>
                        </a:spcBef>
                        <a:spcAft>
                          <a:spcPts val="0"/>
                        </a:spcAft>
                      </a:pPr>
                      <a:r>
                        <a:rPr lang="en-US" sz="1200">
                          <a:effectLst/>
                          <a:latin typeface="Calibri" panose="020F0502020204030204" pitchFamily="34" charset="0"/>
                        </a:rPr>
                        <a:t>5</a:t>
                      </a:r>
                      <a:endParaRPr lang="en-US" sz="1200">
                        <a:effectLst/>
                        <a:latin typeface="Calibri" panose="020F0502020204030204" pitchFamily="34" charset="0"/>
                        <a:ea typeface="Droid Sans Fallback"/>
                        <a:cs typeface="Calibri" panose="020F0502020204030204" pitchFamily="34" charset="0"/>
                      </a:endParaRPr>
                    </a:p>
                  </a:txBody>
                  <a:tcPr marL="27327" marR="27327" marT="0" marB="0" anchor="ctr"/>
                </a:tc>
                <a:tc>
                  <a:txBody>
                    <a:bodyPr/>
                    <a:lstStyle/>
                    <a:p>
                      <a:pPr marL="0" marR="0" algn="ctr">
                        <a:lnSpc>
                          <a:spcPct val="106000"/>
                        </a:lnSpc>
                        <a:spcBef>
                          <a:spcPts val="0"/>
                        </a:spcBef>
                        <a:spcAft>
                          <a:spcPts val="0"/>
                        </a:spcAft>
                      </a:pPr>
                      <a:r>
                        <a:rPr lang="en-US" sz="1200" dirty="0">
                          <a:effectLst/>
                          <a:latin typeface="Calibri" panose="020F0502020204030204" pitchFamily="34" charset="0"/>
                        </a:rPr>
                        <a:t>Skeleton, bones only</a:t>
                      </a:r>
                      <a:endParaRPr lang="en-US" sz="1200" dirty="0">
                        <a:effectLst/>
                        <a:latin typeface="Calibri" panose="020F0502020204030204" pitchFamily="34" charset="0"/>
                        <a:ea typeface="Droid Sans Fallback"/>
                        <a:cs typeface="Calibri" panose="020F0502020204030204" pitchFamily="34" charset="0"/>
                      </a:endParaRPr>
                    </a:p>
                  </a:txBody>
                  <a:tcPr marL="27327" marR="27327" marT="0"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605318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chopper\Documents\HOPPER BRILL documents\GK-12 Short Trust_2015-16-7.21.15\Fellow-Teacher Workshop_Aug2015\Fellow Activities\Santos\Santos_Graphing activity_8.17.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590550"/>
            <a:ext cx="7124700" cy="4007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9729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1678781" y="55956"/>
            <a:ext cx="5598319"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3300" b="1" dirty="0">
                <a:latin typeface="Calibri" pitchFamily="34" charset="0"/>
              </a:rPr>
              <a:t>Graphing Activity</a:t>
            </a:r>
            <a:endParaRPr lang="en-US" altLang="en-US" sz="3000" b="1" dirty="0">
              <a:latin typeface="Calibri" pitchFamily="34" charset="0"/>
            </a:endParaRPr>
          </a:p>
        </p:txBody>
      </p:sp>
      <p:graphicFrame>
        <p:nvGraphicFramePr>
          <p:cNvPr id="4" name="Content Placeholder 9"/>
          <p:cNvGraphicFramePr>
            <a:graphicFrameLocks/>
          </p:cNvGraphicFramePr>
          <p:nvPr>
            <p:extLst>
              <p:ext uri="{D42A27DB-BD31-4B8C-83A1-F6EECF244321}">
                <p14:modId xmlns:p14="http://schemas.microsoft.com/office/powerpoint/2010/main" val="1307909272"/>
              </p:ext>
            </p:extLst>
          </p:nvPr>
        </p:nvGraphicFramePr>
        <p:xfrm>
          <a:off x="1200149" y="971551"/>
          <a:ext cx="3277791" cy="3991470"/>
        </p:xfrm>
        <a:graphic>
          <a:graphicData uri="http://schemas.openxmlformats.org/drawingml/2006/table">
            <a:tbl>
              <a:tblPr firstRow="1" firstCol="1" bandRow="1">
                <a:tableStyleId>{5940675A-B579-460E-94D1-54222C63F5DA}</a:tableStyleId>
              </a:tblPr>
              <a:tblGrid>
                <a:gridCol w="723919">
                  <a:extLst>
                    <a:ext uri="{9D8B030D-6E8A-4147-A177-3AD203B41FA5}">
                      <a16:colId xmlns:a16="http://schemas.microsoft.com/office/drawing/2014/main" val="20000"/>
                    </a:ext>
                  </a:extLst>
                </a:gridCol>
                <a:gridCol w="1390631">
                  <a:extLst>
                    <a:ext uri="{9D8B030D-6E8A-4147-A177-3AD203B41FA5}">
                      <a16:colId xmlns:a16="http://schemas.microsoft.com/office/drawing/2014/main" val="20001"/>
                    </a:ext>
                  </a:extLst>
                </a:gridCol>
                <a:gridCol w="1163241">
                  <a:extLst>
                    <a:ext uri="{9D8B030D-6E8A-4147-A177-3AD203B41FA5}">
                      <a16:colId xmlns:a16="http://schemas.microsoft.com/office/drawing/2014/main" val="20002"/>
                    </a:ext>
                  </a:extLst>
                </a:gridCol>
              </a:tblGrid>
              <a:tr h="538163">
                <a:tc>
                  <a:txBody>
                    <a:bodyPr/>
                    <a:lstStyle/>
                    <a:p>
                      <a:pPr marL="0" marR="0" algn="ctr">
                        <a:lnSpc>
                          <a:spcPct val="107000"/>
                        </a:lnSpc>
                        <a:spcBef>
                          <a:spcPts val="0"/>
                        </a:spcBef>
                        <a:spcAft>
                          <a:spcPts val="0"/>
                        </a:spcAft>
                      </a:pPr>
                      <a:r>
                        <a:rPr lang="en-US" sz="1700" b="1" dirty="0">
                          <a:effectLst/>
                          <a:latin typeface="Calibri" panose="020F0502020204030204" pitchFamily="34" charset="0"/>
                        </a:rPr>
                        <a:t>Case File</a:t>
                      </a:r>
                      <a:endParaRPr lang="en-US" sz="13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102" marR="47102" marT="0" marB="0" anchor="ctr">
                    <a:solidFill>
                      <a:schemeClr val="bg1"/>
                    </a:solidFill>
                  </a:tcPr>
                </a:tc>
                <a:tc>
                  <a:txBody>
                    <a:bodyPr/>
                    <a:lstStyle/>
                    <a:p>
                      <a:pPr marL="0" marR="0" algn="ctr">
                        <a:lnSpc>
                          <a:spcPct val="107000"/>
                        </a:lnSpc>
                        <a:spcBef>
                          <a:spcPts val="0"/>
                        </a:spcBef>
                        <a:spcAft>
                          <a:spcPts val="0"/>
                        </a:spcAft>
                      </a:pPr>
                      <a:r>
                        <a:rPr lang="en-US" sz="1700" b="1" dirty="0">
                          <a:effectLst/>
                          <a:latin typeface="Calibri" panose="020F0502020204030204" pitchFamily="34" charset="0"/>
                        </a:rPr>
                        <a:t>Condition Code</a:t>
                      </a:r>
                      <a:endParaRPr lang="en-US" sz="13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102" marR="47102" marT="0" marB="0" anchor="ctr">
                    <a:solidFill>
                      <a:schemeClr val="bg1"/>
                    </a:solidFill>
                  </a:tcPr>
                </a:tc>
                <a:tc>
                  <a:txBody>
                    <a:bodyPr/>
                    <a:lstStyle/>
                    <a:p>
                      <a:pPr marL="0" marR="0" algn="ctr">
                        <a:lnSpc>
                          <a:spcPct val="107000"/>
                        </a:lnSpc>
                        <a:spcBef>
                          <a:spcPts val="0"/>
                        </a:spcBef>
                        <a:spcAft>
                          <a:spcPts val="0"/>
                        </a:spcAft>
                      </a:pPr>
                      <a:r>
                        <a:rPr lang="en-US" sz="1700" b="1" dirty="0">
                          <a:effectLst/>
                          <a:latin typeface="Calibri" panose="020F0502020204030204" pitchFamily="34" charset="0"/>
                        </a:rPr>
                        <a:t>Day</a:t>
                      </a:r>
                      <a:endParaRPr lang="en-US" sz="13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102" marR="47102" marT="0" marB="0" anchor="ctr">
                    <a:solidFill>
                      <a:schemeClr val="bg1"/>
                    </a:solidFill>
                  </a:tcPr>
                </a:tc>
                <a:extLst>
                  <a:ext uri="{0D108BD9-81ED-4DB2-BD59-A6C34878D82A}">
                    <a16:rowId xmlns:a16="http://schemas.microsoft.com/office/drawing/2014/main" val="10000"/>
                  </a:ext>
                </a:extLst>
              </a:tr>
              <a:tr h="492749">
                <a:tc>
                  <a:txBody>
                    <a:bodyPr/>
                    <a:lstStyle/>
                    <a:p>
                      <a:pPr marL="0" marR="0" algn="ctr">
                        <a:lnSpc>
                          <a:spcPct val="107000"/>
                        </a:lnSpc>
                        <a:spcBef>
                          <a:spcPts val="0"/>
                        </a:spcBef>
                        <a:spcAft>
                          <a:spcPts val="0"/>
                        </a:spcAft>
                      </a:pPr>
                      <a:endParaRPr lang="en-US" sz="13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102" marR="47102" marT="0" marB="0" anchor="ctr">
                    <a:solidFill>
                      <a:schemeClr val="bg1"/>
                    </a:solidFill>
                  </a:tcPr>
                </a:tc>
                <a:tc>
                  <a:txBody>
                    <a:bodyPr/>
                    <a:lstStyle/>
                    <a:p>
                      <a:pPr marL="0" marR="0" algn="ctr">
                        <a:lnSpc>
                          <a:spcPct val="107000"/>
                        </a:lnSpc>
                        <a:spcBef>
                          <a:spcPts val="0"/>
                        </a:spcBef>
                        <a:spcAft>
                          <a:spcPts val="0"/>
                        </a:spcAft>
                      </a:pP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7102" marR="47102" marT="0" marB="0" anchor="ctr">
                    <a:solidFill>
                      <a:schemeClr val="bg1"/>
                    </a:solidFill>
                  </a:tcPr>
                </a:tc>
                <a:tc>
                  <a:txBody>
                    <a:bodyPr/>
                    <a:lstStyle/>
                    <a:p>
                      <a:pPr algn="ctr"/>
                      <a:r>
                        <a:rPr lang="en-US" sz="1800" dirty="0">
                          <a:effectLst/>
                          <a:latin typeface="Calibri" panose="020F0502020204030204" pitchFamily="34" charset="0"/>
                        </a:rPr>
                        <a:t>0</a:t>
                      </a:r>
                    </a:p>
                  </a:txBody>
                  <a:tcPr marL="47102" marR="47102" marT="0" marB="0" anchor="ctr">
                    <a:solidFill>
                      <a:schemeClr val="bg1"/>
                    </a:solidFill>
                  </a:tcPr>
                </a:tc>
                <a:extLst>
                  <a:ext uri="{0D108BD9-81ED-4DB2-BD59-A6C34878D82A}">
                    <a16:rowId xmlns:a16="http://schemas.microsoft.com/office/drawing/2014/main" val="10001"/>
                  </a:ext>
                </a:extLst>
              </a:tr>
              <a:tr h="492749">
                <a:tc>
                  <a:txBody>
                    <a:bodyPr/>
                    <a:lstStyle/>
                    <a:p>
                      <a:pPr marL="0" marR="0" algn="ctr">
                        <a:lnSpc>
                          <a:spcPct val="107000"/>
                        </a:lnSpc>
                        <a:spcBef>
                          <a:spcPts val="0"/>
                        </a:spcBef>
                        <a:spcAft>
                          <a:spcPts val="0"/>
                        </a:spcAft>
                      </a:pPr>
                      <a:r>
                        <a:rPr lang="en-US" sz="2000" b="1" dirty="0">
                          <a:effectLst/>
                          <a:latin typeface="Calibri" panose="020F0502020204030204" pitchFamily="34" charset="0"/>
                        </a:rPr>
                        <a:t>A</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102" marR="47102" marT="0" marB="0" anchor="ctr">
                    <a:solidFill>
                      <a:schemeClr val="bg1"/>
                    </a:solidFill>
                  </a:tcPr>
                </a:tc>
                <a:tc>
                  <a:txBody>
                    <a:bodyPr/>
                    <a:lstStyle/>
                    <a:p>
                      <a:pPr marL="0" marR="0" algn="ctr">
                        <a:lnSpc>
                          <a:spcPct val="107000"/>
                        </a:lnSpc>
                        <a:spcBef>
                          <a:spcPts val="0"/>
                        </a:spcBef>
                        <a:spcAft>
                          <a:spcPts val="0"/>
                        </a:spcAft>
                      </a:pPr>
                      <a:r>
                        <a:rPr lang="en-US" sz="1700" dirty="0">
                          <a:effectLst/>
                          <a:latin typeface="Calibri" panose="020F0502020204030204" pitchFamily="34" charset="0"/>
                        </a:rPr>
                        <a:t>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7102" marR="47102" marT="0" marB="0" anchor="ctr">
                    <a:solidFill>
                      <a:schemeClr val="bg1"/>
                    </a:solidFill>
                  </a:tcPr>
                </a:tc>
                <a:tc>
                  <a:txBody>
                    <a:bodyPr/>
                    <a:lstStyle/>
                    <a:p>
                      <a:pPr algn="ctr"/>
                      <a:endParaRPr lang="en-US" sz="2100" b="1" dirty="0">
                        <a:solidFill>
                          <a:srgbClr val="FF0000"/>
                        </a:solidFill>
                        <a:effectLst/>
                        <a:latin typeface="Calibri" panose="020F0502020204030204" pitchFamily="34" charset="0"/>
                      </a:endParaRPr>
                    </a:p>
                  </a:txBody>
                  <a:tcPr marL="47102" marR="47102" marT="0" marB="0" anchor="ctr">
                    <a:solidFill>
                      <a:schemeClr val="bg1"/>
                    </a:solidFill>
                  </a:tcPr>
                </a:tc>
                <a:extLst>
                  <a:ext uri="{0D108BD9-81ED-4DB2-BD59-A6C34878D82A}">
                    <a16:rowId xmlns:a16="http://schemas.microsoft.com/office/drawing/2014/main" val="10002"/>
                  </a:ext>
                </a:extLst>
              </a:tr>
              <a:tr h="492749">
                <a:tc>
                  <a:txBody>
                    <a:bodyPr/>
                    <a:lstStyle/>
                    <a:p>
                      <a:pPr marL="0" marR="0" algn="ctr">
                        <a:lnSpc>
                          <a:spcPct val="107000"/>
                        </a:lnSpc>
                        <a:spcBef>
                          <a:spcPts val="0"/>
                        </a:spcBef>
                        <a:spcAft>
                          <a:spcPts val="0"/>
                        </a:spcAft>
                      </a:pPr>
                      <a:r>
                        <a:rPr lang="en-US" sz="2000" b="1" dirty="0">
                          <a:effectLst/>
                          <a:latin typeface="Calibri" panose="020F0502020204030204" pitchFamily="34" charset="0"/>
                        </a:rPr>
                        <a:t>B</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102" marR="47102" marT="0" marB="0" anchor="ctr">
                    <a:solidFill>
                      <a:schemeClr val="bg1"/>
                    </a:solidFill>
                  </a:tcPr>
                </a:tc>
                <a:tc>
                  <a:txBody>
                    <a:bodyPr/>
                    <a:lstStyle/>
                    <a:p>
                      <a:pPr marL="0" marR="0" algn="ctr">
                        <a:lnSpc>
                          <a:spcPct val="107000"/>
                        </a:lnSpc>
                        <a:spcBef>
                          <a:spcPts val="0"/>
                        </a:spcBef>
                        <a:spcAft>
                          <a:spcPts val="0"/>
                        </a:spcAft>
                      </a:pPr>
                      <a:r>
                        <a:rPr lang="en-US" sz="1700" dirty="0">
                          <a:effectLst/>
                          <a:latin typeface="Calibri" panose="020F0502020204030204" pitchFamily="34" charset="0"/>
                        </a:rPr>
                        <a:t>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7102" marR="47102" marT="0" marB="0" anchor="ctr">
                    <a:solidFill>
                      <a:schemeClr val="bg1"/>
                    </a:solidFill>
                  </a:tcPr>
                </a:tc>
                <a:tc>
                  <a:txBody>
                    <a:bodyPr/>
                    <a:lstStyle/>
                    <a:p>
                      <a:pPr algn="ctr"/>
                      <a:endParaRPr lang="en-US" sz="2100" b="1" dirty="0">
                        <a:solidFill>
                          <a:srgbClr val="FF0000"/>
                        </a:solidFill>
                        <a:effectLst/>
                        <a:latin typeface="Calibri" panose="020F0502020204030204" pitchFamily="34" charset="0"/>
                      </a:endParaRPr>
                    </a:p>
                  </a:txBody>
                  <a:tcPr marL="47102" marR="47102" marT="0" marB="0" anchor="ctr">
                    <a:solidFill>
                      <a:schemeClr val="bg1"/>
                    </a:solidFill>
                  </a:tcPr>
                </a:tc>
                <a:extLst>
                  <a:ext uri="{0D108BD9-81ED-4DB2-BD59-A6C34878D82A}">
                    <a16:rowId xmlns:a16="http://schemas.microsoft.com/office/drawing/2014/main" val="10003"/>
                  </a:ext>
                </a:extLst>
              </a:tr>
              <a:tr h="492749">
                <a:tc>
                  <a:txBody>
                    <a:bodyPr/>
                    <a:lstStyle/>
                    <a:p>
                      <a:pPr marL="0" marR="0" algn="ctr">
                        <a:lnSpc>
                          <a:spcPct val="107000"/>
                        </a:lnSpc>
                        <a:spcBef>
                          <a:spcPts val="0"/>
                        </a:spcBef>
                        <a:spcAft>
                          <a:spcPts val="0"/>
                        </a:spcAft>
                      </a:pPr>
                      <a:r>
                        <a:rPr lang="en-US" sz="2000" b="1" dirty="0">
                          <a:effectLst/>
                          <a:latin typeface="Calibri" panose="020F0502020204030204" pitchFamily="34" charset="0"/>
                        </a:rPr>
                        <a:t>C</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102" marR="47102" marT="0" marB="0" anchor="ctr">
                    <a:solidFill>
                      <a:schemeClr val="bg1"/>
                    </a:solidFill>
                  </a:tcPr>
                </a:tc>
                <a:tc>
                  <a:txBody>
                    <a:bodyPr/>
                    <a:lstStyle/>
                    <a:p>
                      <a:pPr marL="0" marR="0" algn="ctr">
                        <a:lnSpc>
                          <a:spcPct val="107000"/>
                        </a:lnSpc>
                        <a:spcBef>
                          <a:spcPts val="0"/>
                        </a:spcBef>
                        <a:spcAft>
                          <a:spcPts val="0"/>
                        </a:spcAft>
                      </a:pPr>
                      <a:r>
                        <a:rPr lang="en-US" sz="1700" dirty="0">
                          <a:effectLst/>
                          <a:latin typeface="Calibri" panose="020F0502020204030204" pitchFamily="34" charset="0"/>
                        </a:rPr>
                        <a:t>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7102" marR="47102" marT="0" marB="0" anchor="ctr">
                    <a:solidFill>
                      <a:schemeClr val="bg1"/>
                    </a:solidFill>
                  </a:tcPr>
                </a:tc>
                <a:tc>
                  <a:txBody>
                    <a:bodyPr/>
                    <a:lstStyle/>
                    <a:p>
                      <a:pPr algn="ctr"/>
                      <a:endParaRPr lang="en-US" sz="2100" b="1" dirty="0">
                        <a:solidFill>
                          <a:srgbClr val="FF0000"/>
                        </a:solidFill>
                        <a:effectLst/>
                        <a:latin typeface="Calibri" panose="020F0502020204030204" pitchFamily="34" charset="0"/>
                      </a:endParaRPr>
                    </a:p>
                  </a:txBody>
                  <a:tcPr marL="47102" marR="47102" marT="0" marB="0" anchor="ctr">
                    <a:solidFill>
                      <a:schemeClr val="bg1"/>
                    </a:solidFill>
                  </a:tcPr>
                </a:tc>
                <a:extLst>
                  <a:ext uri="{0D108BD9-81ED-4DB2-BD59-A6C34878D82A}">
                    <a16:rowId xmlns:a16="http://schemas.microsoft.com/office/drawing/2014/main" val="10004"/>
                  </a:ext>
                </a:extLst>
              </a:tr>
              <a:tr h="492749">
                <a:tc>
                  <a:txBody>
                    <a:bodyPr/>
                    <a:lstStyle/>
                    <a:p>
                      <a:pPr marL="0" marR="0" algn="ctr">
                        <a:lnSpc>
                          <a:spcPct val="107000"/>
                        </a:lnSpc>
                        <a:spcBef>
                          <a:spcPts val="0"/>
                        </a:spcBef>
                        <a:spcAft>
                          <a:spcPts val="0"/>
                        </a:spcAft>
                      </a:pPr>
                      <a:r>
                        <a:rPr lang="en-US" sz="2000" b="1" dirty="0">
                          <a:effectLst/>
                          <a:latin typeface="Calibri" panose="020F0502020204030204" pitchFamily="34" charset="0"/>
                        </a:rPr>
                        <a:t>D</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102" marR="47102" marT="0" marB="0" anchor="ctr">
                    <a:solidFill>
                      <a:schemeClr val="bg1"/>
                    </a:solidFill>
                  </a:tcPr>
                </a:tc>
                <a:tc>
                  <a:txBody>
                    <a:bodyPr/>
                    <a:lstStyle/>
                    <a:p>
                      <a:pPr marL="0" marR="0" algn="ctr">
                        <a:lnSpc>
                          <a:spcPct val="107000"/>
                        </a:lnSpc>
                        <a:spcBef>
                          <a:spcPts val="0"/>
                        </a:spcBef>
                        <a:spcAft>
                          <a:spcPts val="0"/>
                        </a:spcAft>
                      </a:pPr>
                      <a:r>
                        <a:rPr lang="en-US" sz="1700" dirty="0">
                          <a:effectLst/>
                          <a:latin typeface="Calibri" panose="020F0502020204030204" pitchFamily="34" charset="0"/>
                        </a:rPr>
                        <a:t>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7102" marR="47102" marT="0" marB="0" anchor="ctr">
                    <a:solidFill>
                      <a:schemeClr val="bg1"/>
                    </a:solidFill>
                  </a:tcPr>
                </a:tc>
                <a:tc>
                  <a:txBody>
                    <a:bodyPr/>
                    <a:lstStyle/>
                    <a:p>
                      <a:pPr algn="ctr"/>
                      <a:endParaRPr lang="en-US" sz="2100" b="1" dirty="0">
                        <a:solidFill>
                          <a:srgbClr val="FF0000"/>
                        </a:solidFill>
                        <a:effectLst/>
                        <a:latin typeface="Calibri" panose="020F0502020204030204" pitchFamily="34" charset="0"/>
                      </a:endParaRPr>
                    </a:p>
                  </a:txBody>
                  <a:tcPr marL="47102" marR="47102" marT="0" marB="0" anchor="ctr">
                    <a:solidFill>
                      <a:schemeClr val="bg1"/>
                    </a:solidFill>
                  </a:tcPr>
                </a:tc>
                <a:extLst>
                  <a:ext uri="{0D108BD9-81ED-4DB2-BD59-A6C34878D82A}">
                    <a16:rowId xmlns:a16="http://schemas.microsoft.com/office/drawing/2014/main" val="10005"/>
                  </a:ext>
                </a:extLst>
              </a:tr>
              <a:tr h="492749">
                <a:tc>
                  <a:txBody>
                    <a:bodyPr/>
                    <a:lstStyle/>
                    <a:p>
                      <a:pPr marL="0" marR="0" algn="ctr">
                        <a:lnSpc>
                          <a:spcPct val="107000"/>
                        </a:lnSpc>
                        <a:spcBef>
                          <a:spcPts val="0"/>
                        </a:spcBef>
                        <a:spcAft>
                          <a:spcPts val="0"/>
                        </a:spcAft>
                      </a:pPr>
                      <a:r>
                        <a:rPr lang="en-US" sz="2000" b="1" dirty="0">
                          <a:effectLst/>
                          <a:latin typeface="Calibri" panose="020F0502020204030204" pitchFamily="34" charset="0"/>
                        </a:rPr>
                        <a:t>E</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102" marR="47102" marT="0" marB="0" anchor="ctr">
                    <a:solidFill>
                      <a:schemeClr val="bg1"/>
                    </a:solidFill>
                  </a:tcPr>
                </a:tc>
                <a:tc>
                  <a:txBody>
                    <a:bodyPr/>
                    <a:lstStyle/>
                    <a:p>
                      <a:pPr marL="0" marR="0" algn="ctr">
                        <a:lnSpc>
                          <a:spcPct val="107000"/>
                        </a:lnSpc>
                        <a:spcBef>
                          <a:spcPts val="0"/>
                        </a:spcBef>
                        <a:spcAft>
                          <a:spcPts val="0"/>
                        </a:spcAft>
                      </a:pPr>
                      <a:r>
                        <a:rPr lang="en-US" sz="1700">
                          <a:effectLst/>
                          <a:latin typeface="Calibri" panose="020F0502020204030204" pitchFamily="34"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47102" marR="47102" marT="0" marB="0" anchor="ctr">
                    <a:solidFill>
                      <a:schemeClr val="bg1"/>
                    </a:solidFill>
                  </a:tcPr>
                </a:tc>
                <a:tc>
                  <a:txBody>
                    <a:bodyPr/>
                    <a:lstStyle/>
                    <a:p>
                      <a:pPr algn="ctr"/>
                      <a:endParaRPr lang="en-US" sz="2100" b="1" dirty="0">
                        <a:solidFill>
                          <a:srgbClr val="FF0000"/>
                        </a:solidFill>
                        <a:effectLst/>
                        <a:latin typeface="Calibri" panose="020F0502020204030204" pitchFamily="34" charset="0"/>
                      </a:endParaRPr>
                    </a:p>
                  </a:txBody>
                  <a:tcPr marL="47102" marR="47102" marT="0" marB="0" anchor="ctr">
                    <a:solidFill>
                      <a:schemeClr val="bg1"/>
                    </a:solidFill>
                  </a:tcPr>
                </a:tc>
                <a:extLst>
                  <a:ext uri="{0D108BD9-81ED-4DB2-BD59-A6C34878D82A}">
                    <a16:rowId xmlns:a16="http://schemas.microsoft.com/office/drawing/2014/main" val="10006"/>
                  </a:ext>
                </a:extLst>
              </a:tr>
              <a:tr h="492749">
                <a:tc>
                  <a:txBody>
                    <a:bodyPr/>
                    <a:lstStyle/>
                    <a:p>
                      <a:pPr marL="0" marR="0" algn="ctr">
                        <a:lnSpc>
                          <a:spcPct val="107000"/>
                        </a:lnSpc>
                        <a:spcBef>
                          <a:spcPts val="0"/>
                        </a:spcBef>
                        <a:spcAft>
                          <a:spcPts val="0"/>
                        </a:spcAft>
                      </a:pPr>
                      <a:r>
                        <a:rPr lang="en-US" sz="2000" b="1" dirty="0">
                          <a:effectLst/>
                          <a:latin typeface="Calibri" panose="020F0502020204030204" pitchFamily="34" charset="0"/>
                        </a:rPr>
                        <a:t>F</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102" marR="47102" marT="0" marB="0" anchor="ctr">
                    <a:solidFill>
                      <a:schemeClr val="bg1"/>
                    </a:solidFill>
                  </a:tcPr>
                </a:tc>
                <a:tc>
                  <a:txBody>
                    <a:bodyPr/>
                    <a:lstStyle/>
                    <a:p>
                      <a:pPr marL="0" marR="0" algn="ctr">
                        <a:lnSpc>
                          <a:spcPct val="107000"/>
                        </a:lnSpc>
                        <a:spcBef>
                          <a:spcPts val="0"/>
                        </a:spcBef>
                        <a:spcAft>
                          <a:spcPts val="0"/>
                        </a:spcAft>
                      </a:pPr>
                      <a:r>
                        <a:rPr lang="en-US" sz="1700" dirty="0">
                          <a:effectLst/>
                          <a:latin typeface="Calibri" panose="020F0502020204030204" pitchFamily="34" charset="0"/>
                        </a:rPr>
                        <a:t>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7102" marR="47102" marT="0" marB="0" anchor="ctr">
                    <a:solidFill>
                      <a:schemeClr val="bg1"/>
                    </a:solidFill>
                  </a:tcPr>
                </a:tc>
                <a:tc>
                  <a:txBody>
                    <a:bodyPr/>
                    <a:lstStyle/>
                    <a:p>
                      <a:pPr marL="0" marR="0" algn="ctr">
                        <a:lnSpc>
                          <a:spcPct val="107000"/>
                        </a:lnSpc>
                        <a:spcBef>
                          <a:spcPts val="0"/>
                        </a:spcBef>
                        <a:spcAft>
                          <a:spcPts val="0"/>
                        </a:spcAft>
                      </a:pPr>
                      <a:endParaRPr lang="en-US" sz="2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7102" marR="47102" marT="0" marB="0" anchor="ctr">
                    <a:solidFill>
                      <a:schemeClr val="bg1"/>
                    </a:solidFill>
                  </a:tcPr>
                </a:tc>
                <a:extLst>
                  <a:ext uri="{0D108BD9-81ED-4DB2-BD59-A6C34878D82A}">
                    <a16:rowId xmlns:a16="http://schemas.microsoft.com/office/drawing/2014/main" val="10007"/>
                  </a:ext>
                </a:extLst>
              </a:tr>
            </a:tbl>
          </a:graphicData>
        </a:graphic>
      </p:graphicFrame>
      <p:sp>
        <p:nvSpPr>
          <p:cNvPr id="28713" name="TextBox 4"/>
          <p:cNvSpPr txBox="1">
            <a:spLocks noChangeArrowheads="1"/>
          </p:cNvSpPr>
          <p:nvPr/>
        </p:nvSpPr>
        <p:spPr bwMode="auto">
          <a:xfrm>
            <a:off x="2050257" y="2007413"/>
            <a:ext cx="1257300" cy="325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100" dirty="0">
                <a:solidFill>
                  <a:srgbClr val="FF0000"/>
                </a:solidFill>
              </a:rPr>
              <a:t>3</a:t>
            </a:r>
          </a:p>
          <a:p>
            <a:pPr algn="ctr" eaLnBrk="1" hangingPunct="1">
              <a:spcBef>
                <a:spcPct val="0"/>
              </a:spcBef>
              <a:buFontTx/>
              <a:buNone/>
            </a:pPr>
            <a:endParaRPr lang="en-US" altLang="en-US" sz="1350" dirty="0">
              <a:solidFill>
                <a:srgbClr val="FF0000"/>
              </a:solidFill>
            </a:endParaRPr>
          </a:p>
          <a:p>
            <a:pPr algn="ctr" eaLnBrk="1" hangingPunct="1">
              <a:spcBef>
                <a:spcPct val="0"/>
              </a:spcBef>
              <a:buFontTx/>
              <a:buNone/>
            </a:pPr>
            <a:r>
              <a:rPr lang="en-US" altLang="en-US" sz="2100" dirty="0">
                <a:solidFill>
                  <a:srgbClr val="FF0000"/>
                </a:solidFill>
              </a:rPr>
              <a:t>2</a:t>
            </a:r>
          </a:p>
          <a:p>
            <a:pPr algn="ctr" eaLnBrk="1" hangingPunct="1">
              <a:spcBef>
                <a:spcPct val="0"/>
              </a:spcBef>
              <a:buFontTx/>
              <a:buNone/>
            </a:pPr>
            <a:endParaRPr lang="en-US" altLang="en-US" sz="1500" dirty="0">
              <a:solidFill>
                <a:srgbClr val="FF0000"/>
              </a:solidFill>
            </a:endParaRPr>
          </a:p>
          <a:p>
            <a:pPr algn="ctr" eaLnBrk="1" hangingPunct="1">
              <a:spcBef>
                <a:spcPct val="0"/>
              </a:spcBef>
              <a:buFontTx/>
              <a:buNone/>
            </a:pPr>
            <a:r>
              <a:rPr lang="en-US" altLang="en-US" sz="2100" dirty="0">
                <a:solidFill>
                  <a:srgbClr val="FF0000"/>
                </a:solidFill>
              </a:rPr>
              <a:t>4</a:t>
            </a:r>
          </a:p>
          <a:p>
            <a:pPr algn="ctr" eaLnBrk="1" hangingPunct="1">
              <a:spcBef>
                <a:spcPct val="0"/>
              </a:spcBef>
              <a:buFontTx/>
              <a:buNone/>
            </a:pPr>
            <a:endParaRPr lang="en-US" altLang="en-US" sz="1200" dirty="0">
              <a:solidFill>
                <a:srgbClr val="FF0000"/>
              </a:solidFill>
            </a:endParaRPr>
          </a:p>
          <a:p>
            <a:pPr algn="ctr" eaLnBrk="1" hangingPunct="1">
              <a:spcBef>
                <a:spcPct val="0"/>
              </a:spcBef>
              <a:buFontTx/>
              <a:buNone/>
            </a:pPr>
            <a:r>
              <a:rPr lang="en-US" altLang="en-US" sz="2100" dirty="0">
                <a:solidFill>
                  <a:srgbClr val="FF0000"/>
                </a:solidFill>
              </a:rPr>
              <a:t>4</a:t>
            </a:r>
          </a:p>
          <a:p>
            <a:pPr algn="ctr" eaLnBrk="1" hangingPunct="1">
              <a:spcBef>
                <a:spcPct val="0"/>
              </a:spcBef>
              <a:buFontTx/>
              <a:buNone/>
            </a:pPr>
            <a:endParaRPr lang="en-US" altLang="en-US" sz="900" dirty="0">
              <a:solidFill>
                <a:srgbClr val="FF0000"/>
              </a:solidFill>
            </a:endParaRPr>
          </a:p>
          <a:p>
            <a:pPr algn="ctr" eaLnBrk="1" hangingPunct="1">
              <a:spcBef>
                <a:spcPct val="0"/>
              </a:spcBef>
              <a:buFontTx/>
              <a:buNone/>
            </a:pPr>
            <a:r>
              <a:rPr lang="en-US" altLang="en-US" sz="2100" dirty="0">
                <a:solidFill>
                  <a:srgbClr val="FF0000"/>
                </a:solidFill>
              </a:rPr>
              <a:t>3</a:t>
            </a:r>
          </a:p>
          <a:p>
            <a:pPr algn="ctr" eaLnBrk="1" hangingPunct="1">
              <a:spcBef>
                <a:spcPct val="0"/>
              </a:spcBef>
              <a:buFontTx/>
              <a:buNone/>
            </a:pPr>
            <a:endParaRPr lang="en-US" altLang="en-US" sz="1200" dirty="0">
              <a:solidFill>
                <a:srgbClr val="FF0000"/>
              </a:solidFill>
            </a:endParaRPr>
          </a:p>
          <a:p>
            <a:pPr algn="ctr" eaLnBrk="1" hangingPunct="1">
              <a:spcBef>
                <a:spcPct val="0"/>
              </a:spcBef>
              <a:buFontTx/>
              <a:buNone/>
            </a:pPr>
            <a:r>
              <a:rPr lang="en-US" altLang="en-US" sz="2100" dirty="0">
                <a:solidFill>
                  <a:srgbClr val="FF0000"/>
                </a:solidFill>
              </a:rPr>
              <a:t>5</a:t>
            </a:r>
          </a:p>
          <a:p>
            <a:pPr algn="ctr" eaLnBrk="1" hangingPunct="1">
              <a:spcBef>
                <a:spcPct val="0"/>
              </a:spcBef>
              <a:buFontTx/>
              <a:buNone/>
            </a:pPr>
            <a:endParaRPr lang="en-US" altLang="en-US" sz="1800" dirty="0">
              <a:solidFill>
                <a:srgbClr val="FF0000"/>
              </a:solidFill>
            </a:endParaRPr>
          </a:p>
        </p:txBody>
      </p:sp>
      <p:graphicFrame>
        <p:nvGraphicFramePr>
          <p:cNvPr id="6" name="Table 5"/>
          <p:cNvGraphicFramePr>
            <a:graphicFrameLocks noGrp="1"/>
          </p:cNvGraphicFramePr>
          <p:nvPr/>
        </p:nvGraphicFramePr>
        <p:xfrm>
          <a:off x="4629150" y="971551"/>
          <a:ext cx="3257550" cy="4088608"/>
        </p:xfrm>
        <a:graphic>
          <a:graphicData uri="http://schemas.openxmlformats.org/drawingml/2006/table">
            <a:tbl>
              <a:tblPr firstRow="1" firstCol="1" bandRow="1">
                <a:tableStyleId>{10A1B5D5-9B99-4C35-A422-299274C87663}</a:tableStyleId>
              </a:tblPr>
              <a:tblGrid>
                <a:gridCol w="1386191">
                  <a:extLst>
                    <a:ext uri="{9D8B030D-6E8A-4147-A177-3AD203B41FA5}">
                      <a16:colId xmlns:a16="http://schemas.microsoft.com/office/drawing/2014/main" val="20000"/>
                    </a:ext>
                  </a:extLst>
                </a:gridCol>
                <a:gridCol w="1871359">
                  <a:extLst>
                    <a:ext uri="{9D8B030D-6E8A-4147-A177-3AD203B41FA5}">
                      <a16:colId xmlns:a16="http://schemas.microsoft.com/office/drawing/2014/main" val="20001"/>
                    </a:ext>
                  </a:extLst>
                </a:gridCol>
              </a:tblGrid>
              <a:tr h="681991">
                <a:tc>
                  <a:txBody>
                    <a:bodyPr/>
                    <a:lstStyle/>
                    <a:p>
                      <a:pPr marL="0" marR="0" algn="ctr">
                        <a:lnSpc>
                          <a:spcPct val="106000"/>
                        </a:lnSpc>
                        <a:spcBef>
                          <a:spcPts val="0"/>
                        </a:spcBef>
                        <a:spcAft>
                          <a:spcPts val="0"/>
                        </a:spcAft>
                      </a:pPr>
                      <a:r>
                        <a:rPr lang="en-US" sz="1800" dirty="0">
                          <a:solidFill>
                            <a:schemeClr val="bg1"/>
                          </a:solidFill>
                          <a:effectLst/>
                          <a:latin typeface="Calibri" panose="020F0502020204030204" pitchFamily="34" charset="0"/>
                        </a:rPr>
                        <a:t>Condition Code</a:t>
                      </a:r>
                    </a:p>
                  </a:txBody>
                  <a:tcPr marL="27327" marR="27327" marT="0" marB="0">
                    <a:lnB w="12700" cap="flat" cmpd="sng" algn="ctr">
                      <a:solidFill>
                        <a:schemeClr val="tx1"/>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800" dirty="0">
                          <a:solidFill>
                            <a:schemeClr val="bg1"/>
                          </a:solidFill>
                          <a:effectLst/>
                          <a:latin typeface="Calibri" panose="020F0502020204030204" pitchFamily="34" charset="0"/>
                        </a:rPr>
                        <a:t>Carcass </a:t>
                      </a:r>
                      <a:br>
                        <a:rPr lang="en-US" sz="1800" dirty="0">
                          <a:solidFill>
                            <a:schemeClr val="bg1"/>
                          </a:solidFill>
                          <a:effectLst/>
                          <a:latin typeface="Calibri" panose="020F0502020204030204" pitchFamily="34" charset="0"/>
                        </a:rPr>
                      </a:br>
                      <a:r>
                        <a:rPr lang="en-US" sz="1800" dirty="0">
                          <a:solidFill>
                            <a:schemeClr val="bg1"/>
                          </a:solidFill>
                          <a:effectLst/>
                          <a:latin typeface="Calibri" panose="020F0502020204030204" pitchFamily="34" charset="0"/>
                        </a:rPr>
                        <a:t>State</a:t>
                      </a:r>
                      <a:endParaRPr lang="en-US" sz="1800" dirty="0">
                        <a:solidFill>
                          <a:schemeClr val="bg1"/>
                        </a:solidFill>
                        <a:effectLst/>
                        <a:latin typeface="Calibri" panose="020F0502020204030204" pitchFamily="34" charset="0"/>
                        <a:ea typeface="Droid Sans Fallback"/>
                        <a:cs typeface="Calibri" panose="020F0502020204030204" pitchFamily="34" charset="0"/>
                      </a:endParaRPr>
                    </a:p>
                  </a:txBody>
                  <a:tcPr marL="27327" marR="27327"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40995">
                <a:tc>
                  <a:txBody>
                    <a:bodyPr/>
                    <a:lstStyle/>
                    <a:p>
                      <a:pPr marL="0" marR="0" algn="ctr">
                        <a:lnSpc>
                          <a:spcPct val="106000"/>
                        </a:lnSpc>
                        <a:spcBef>
                          <a:spcPts val="0"/>
                        </a:spcBef>
                        <a:spcAft>
                          <a:spcPts val="0"/>
                        </a:spcAft>
                      </a:pPr>
                      <a:r>
                        <a:rPr lang="en-US" sz="2100" dirty="0">
                          <a:effectLst/>
                          <a:latin typeface="Calibri" panose="020F0502020204030204" pitchFamily="34" charset="0"/>
                        </a:rPr>
                        <a:t>0</a:t>
                      </a:r>
                      <a:endParaRPr lang="en-US" sz="2100" dirty="0">
                        <a:effectLst/>
                        <a:latin typeface="Calibri" panose="020F0502020204030204" pitchFamily="34" charset="0"/>
                        <a:ea typeface="Droid Sans Fallback"/>
                        <a:cs typeface="Calibri" panose="020F0502020204030204" pitchFamily="34" charset="0"/>
                      </a:endParaRPr>
                    </a:p>
                  </a:txBody>
                  <a:tcPr marL="27327" marR="273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6000"/>
                        </a:lnSpc>
                        <a:spcBef>
                          <a:spcPts val="0"/>
                        </a:spcBef>
                        <a:spcAft>
                          <a:spcPts val="0"/>
                        </a:spcAft>
                      </a:pPr>
                      <a:r>
                        <a:rPr lang="en-US" sz="1800" b="1" dirty="0">
                          <a:effectLst/>
                          <a:latin typeface="Calibri" panose="020F0502020204030204" pitchFamily="34" charset="0"/>
                        </a:rPr>
                        <a:t>Alive</a:t>
                      </a:r>
                      <a:endParaRPr lang="en-US" sz="1800" b="1" dirty="0">
                        <a:effectLst/>
                        <a:latin typeface="Calibri" panose="020F0502020204030204" pitchFamily="34" charset="0"/>
                        <a:ea typeface="Droid Sans Fallback"/>
                        <a:cs typeface="Calibri" panose="020F0502020204030204" pitchFamily="34" charset="0"/>
                      </a:endParaRPr>
                    </a:p>
                  </a:txBody>
                  <a:tcPr marL="27327" marR="273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21005">
                <a:tc>
                  <a:txBody>
                    <a:bodyPr/>
                    <a:lstStyle/>
                    <a:p>
                      <a:pPr marL="0" marR="0" algn="ctr">
                        <a:lnSpc>
                          <a:spcPct val="106000"/>
                        </a:lnSpc>
                        <a:spcBef>
                          <a:spcPts val="0"/>
                        </a:spcBef>
                        <a:spcAft>
                          <a:spcPts val="0"/>
                        </a:spcAft>
                      </a:pPr>
                      <a:r>
                        <a:rPr lang="en-US" sz="2100" dirty="0">
                          <a:effectLst/>
                          <a:latin typeface="Calibri" panose="020F0502020204030204" pitchFamily="34" charset="0"/>
                        </a:rPr>
                        <a:t>1</a:t>
                      </a:r>
                      <a:endParaRPr lang="en-US" sz="2100" dirty="0">
                        <a:effectLst/>
                        <a:latin typeface="Calibri" panose="020F0502020204030204" pitchFamily="34" charset="0"/>
                        <a:ea typeface="Droid Sans Fallback"/>
                        <a:cs typeface="Calibri" panose="020F0502020204030204" pitchFamily="34" charset="0"/>
                      </a:endParaRPr>
                    </a:p>
                  </a:txBody>
                  <a:tcPr marL="27327" marR="273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6000"/>
                        </a:lnSpc>
                        <a:spcBef>
                          <a:spcPts val="0"/>
                        </a:spcBef>
                        <a:spcAft>
                          <a:spcPts val="0"/>
                        </a:spcAft>
                      </a:pPr>
                      <a:r>
                        <a:rPr lang="en-US" sz="1800" b="1" dirty="0">
                          <a:effectLst/>
                          <a:latin typeface="Calibri" panose="020F0502020204030204" pitchFamily="34" charset="0"/>
                        </a:rPr>
                        <a:t>Fresh dead</a:t>
                      </a:r>
                      <a:endParaRPr lang="en-US" sz="1800" b="1" dirty="0">
                        <a:effectLst/>
                        <a:latin typeface="Calibri" panose="020F0502020204030204" pitchFamily="34" charset="0"/>
                        <a:ea typeface="Droid Sans Fallback"/>
                        <a:cs typeface="Calibri" panose="020F0502020204030204" pitchFamily="34" charset="0"/>
                      </a:endParaRPr>
                    </a:p>
                  </a:txBody>
                  <a:tcPr marL="27327" marR="273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830967">
                <a:tc>
                  <a:txBody>
                    <a:bodyPr/>
                    <a:lstStyle/>
                    <a:p>
                      <a:pPr marL="0" marR="0" algn="ctr">
                        <a:lnSpc>
                          <a:spcPct val="106000"/>
                        </a:lnSpc>
                        <a:spcBef>
                          <a:spcPts val="0"/>
                        </a:spcBef>
                        <a:spcAft>
                          <a:spcPts val="0"/>
                        </a:spcAft>
                      </a:pPr>
                      <a:r>
                        <a:rPr lang="en-US" sz="2100" dirty="0">
                          <a:effectLst/>
                          <a:latin typeface="Calibri" panose="020F0502020204030204" pitchFamily="34" charset="0"/>
                        </a:rPr>
                        <a:t>2</a:t>
                      </a:r>
                      <a:endParaRPr lang="en-US" sz="2100" dirty="0">
                        <a:effectLst/>
                        <a:latin typeface="Calibri" panose="020F0502020204030204" pitchFamily="34" charset="0"/>
                        <a:ea typeface="Droid Sans Fallback"/>
                        <a:cs typeface="Calibri" panose="020F0502020204030204" pitchFamily="34" charset="0"/>
                      </a:endParaRPr>
                    </a:p>
                  </a:txBody>
                  <a:tcPr marL="27327" marR="273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6000"/>
                        </a:lnSpc>
                        <a:spcBef>
                          <a:spcPts val="0"/>
                        </a:spcBef>
                        <a:spcAft>
                          <a:spcPts val="0"/>
                        </a:spcAft>
                      </a:pPr>
                      <a:r>
                        <a:rPr lang="en-US" sz="1800" b="1" dirty="0">
                          <a:effectLst/>
                          <a:latin typeface="Calibri" panose="020F0502020204030204" pitchFamily="34" charset="0"/>
                        </a:rPr>
                        <a:t>Moderately </a:t>
                      </a:r>
                    </a:p>
                    <a:p>
                      <a:pPr marL="0" marR="0" algn="ctr">
                        <a:lnSpc>
                          <a:spcPct val="106000"/>
                        </a:lnSpc>
                        <a:spcBef>
                          <a:spcPts val="0"/>
                        </a:spcBef>
                        <a:spcAft>
                          <a:spcPts val="0"/>
                        </a:spcAft>
                      </a:pPr>
                      <a:r>
                        <a:rPr lang="en-US" sz="1800" b="1" dirty="0">
                          <a:effectLst/>
                          <a:latin typeface="Calibri" panose="020F0502020204030204" pitchFamily="34" charset="0"/>
                        </a:rPr>
                        <a:t>decomposed</a:t>
                      </a:r>
                      <a:endParaRPr lang="en-US" sz="1800" b="1" dirty="0">
                        <a:effectLst/>
                        <a:latin typeface="Calibri" panose="020F0502020204030204" pitchFamily="34" charset="0"/>
                        <a:ea typeface="Droid Sans Fallback"/>
                        <a:cs typeface="Calibri" panose="020F0502020204030204" pitchFamily="34" charset="0"/>
                      </a:endParaRPr>
                    </a:p>
                  </a:txBody>
                  <a:tcPr marL="27327" marR="273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21005">
                <a:tc>
                  <a:txBody>
                    <a:bodyPr/>
                    <a:lstStyle/>
                    <a:p>
                      <a:pPr marL="0" marR="0" algn="ctr">
                        <a:lnSpc>
                          <a:spcPct val="106000"/>
                        </a:lnSpc>
                        <a:spcBef>
                          <a:spcPts val="0"/>
                        </a:spcBef>
                        <a:spcAft>
                          <a:spcPts val="0"/>
                        </a:spcAft>
                      </a:pPr>
                      <a:r>
                        <a:rPr lang="en-US" sz="2100" dirty="0">
                          <a:effectLst/>
                          <a:latin typeface="Calibri" panose="020F0502020204030204" pitchFamily="34" charset="0"/>
                        </a:rPr>
                        <a:t>3</a:t>
                      </a:r>
                      <a:endParaRPr lang="en-US" sz="2100" dirty="0">
                        <a:effectLst/>
                        <a:latin typeface="Calibri" panose="020F0502020204030204" pitchFamily="34" charset="0"/>
                        <a:ea typeface="Droid Sans Fallback"/>
                        <a:cs typeface="Calibri" panose="020F0502020204030204" pitchFamily="34" charset="0"/>
                      </a:endParaRPr>
                    </a:p>
                  </a:txBody>
                  <a:tcPr marL="27327" marR="273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6000"/>
                        </a:lnSpc>
                        <a:spcBef>
                          <a:spcPts val="0"/>
                        </a:spcBef>
                        <a:spcAft>
                          <a:spcPts val="0"/>
                        </a:spcAft>
                      </a:pPr>
                      <a:r>
                        <a:rPr lang="en-US" sz="1800" b="1" dirty="0">
                          <a:effectLst/>
                          <a:latin typeface="Calibri" panose="020F0502020204030204" pitchFamily="34" charset="0"/>
                        </a:rPr>
                        <a:t>Severely </a:t>
                      </a:r>
                    </a:p>
                    <a:p>
                      <a:pPr marL="0" marR="0" algn="ctr">
                        <a:lnSpc>
                          <a:spcPct val="106000"/>
                        </a:lnSpc>
                        <a:spcBef>
                          <a:spcPts val="0"/>
                        </a:spcBef>
                        <a:spcAft>
                          <a:spcPts val="0"/>
                        </a:spcAft>
                      </a:pPr>
                      <a:r>
                        <a:rPr lang="en-US" sz="1800" b="1" dirty="0">
                          <a:effectLst/>
                          <a:latin typeface="Calibri" panose="020F0502020204030204" pitchFamily="34" charset="0"/>
                        </a:rPr>
                        <a:t>decomposed</a:t>
                      </a:r>
                      <a:endParaRPr lang="en-US" sz="1800" b="1" dirty="0">
                        <a:effectLst/>
                        <a:latin typeface="Calibri" panose="020F0502020204030204" pitchFamily="34" charset="0"/>
                        <a:ea typeface="Droid Sans Fallback"/>
                        <a:cs typeface="Calibri" panose="020F0502020204030204" pitchFamily="34" charset="0"/>
                      </a:endParaRPr>
                    </a:p>
                  </a:txBody>
                  <a:tcPr marL="27327" marR="273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11048">
                <a:tc>
                  <a:txBody>
                    <a:bodyPr/>
                    <a:lstStyle/>
                    <a:p>
                      <a:pPr marL="0" marR="0" algn="ctr">
                        <a:lnSpc>
                          <a:spcPct val="106000"/>
                        </a:lnSpc>
                        <a:spcBef>
                          <a:spcPts val="0"/>
                        </a:spcBef>
                        <a:spcAft>
                          <a:spcPts val="0"/>
                        </a:spcAft>
                      </a:pPr>
                      <a:r>
                        <a:rPr lang="en-US" sz="2100" dirty="0">
                          <a:effectLst/>
                          <a:latin typeface="Calibri" panose="020F0502020204030204" pitchFamily="34" charset="0"/>
                        </a:rPr>
                        <a:t>4</a:t>
                      </a:r>
                      <a:endParaRPr lang="en-US" sz="2100" dirty="0">
                        <a:effectLst/>
                        <a:latin typeface="Calibri" panose="020F0502020204030204" pitchFamily="34" charset="0"/>
                        <a:ea typeface="Droid Sans Fallback"/>
                        <a:cs typeface="Calibri" panose="020F0502020204030204" pitchFamily="34" charset="0"/>
                      </a:endParaRPr>
                    </a:p>
                  </a:txBody>
                  <a:tcPr marL="27327" marR="273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6000"/>
                        </a:lnSpc>
                        <a:spcBef>
                          <a:spcPts val="0"/>
                        </a:spcBef>
                        <a:spcAft>
                          <a:spcPts val="0"/>
                        </a:spcAft>
                      </a:pPr>
                      <a:r>
                        <a:rPr lang="en-US" sz="1800" b="1" dirty="0">
                          <a:effectLst/>
                          <a:latin typeface="Calibri" panose="020F0502020204030204" pitchFamily="34" charset="0"/>
                        </a:rPr>
                        <a:t>Dried carcass</a:t>
                      </a:r>
                      <a:endParaRPr lang="en-US" sz="1800" b="1" dirty="0">
                        <a:effectLst/>
                        <a:latin typeface="Calibri" panose="020F0502020204030204" pitchFamily="34" charset="0"/>
                        <a:ea typeface="Droid Sans Fallback"/>
                        <a:cs typeface="Calibri" panose="020F0502020204030204" pitchFamily="34" charset="0"/>
                      </a:endParaRPr>
                    </a:p>
                  </a:txBody>
                  <a:tcPr marL="27327" marR="273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81597">
                <a:tc>
                  <a:txBody>
                    <a:bodyPr/>
                    <a:lstStyle/>
                    <a:p>
                      <a:pPr marL="0" marR="0" algn="ctr">
                        <a:lnSpc>
                          <a:spcPct val="106000"/>
                        </a:lnSpc>
                        <a:spcBef>
                          <a:spcPts val="0"/>
                        </a:spcBef>
                        <a:spcAft>
                          <a:spcPts val="0"/>
                        </a:spcAft>
                      </a:pPr>
                      <a:r>
                        <a:rPr lang="en-US" sz="2100" dirty="0">
                          <a:effectLst/>
                          <a:latin typeface="Calibri" panose="020F0502020204030204" pitchFamily="34" charset="0"/>
                        </a:rPr>
                        <a:t>5</a:t>
                      </a:r>
                      <a:endParaRPr lang="en-US" sz="2100" dirty="0">
                        <a:effectLst/>
                        <a:latin typeface="Calibri" panose="020F0502020204030204" pitchFamily="34" charset="0"/>
                        <a:ea typeface="Droid Sans Fallback"/>
                        <a:cs typeface="Calibri" panose="020F0502020204030204" pitchFamily="34" charset="0"/>
                      </a:endParaRPr>
                    </a:p>
                  </a:txBody>
                  <a:tcPr marL="27327" marR="273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6000"/>
                        </a:lnSpc>
                        <a:spcBef>
                          <a:spcPts val="0"/>
                        </a:spcBef>
                        <a:spcAft>
                          <a:spcPts val="0"/>
                        </a:spcAft>
                      </a:pPr>
                      <a:r>
                        <a:rPr lang="en-US" sz="1800" b="1" dirty="0">
                          <a:effectLst/>
                          <a:latin typeface="Calibri" panose="020F0502020204030204" pitchFamily="34" charset="0"/>
                        </a:rPr>
                        <a:t>Skeleton, </a:t>
                      </a:r>
                    </a:p>
                    <a:p>
                      <a:pPr marL="0" marR="0" algn="ctr">
                        <a:lnSpc>
                          <a:spcPct val="106000"/>
                        </a:lnSpc>
                        <a:spcBef>
                          <a:spcPts val="0"/>
                        </a:spcBef>
                        <a:spcAft>
                          <a:spcPts val="0"/>
                        </a:spcAft>
                      </a:pPr>
                      <a:r>
                        <a:rPr lang="en-US" sz="1800" b="1" dirty="0">
                          <a:effectLst/>
                          <a:latin typeface="Calibri" panose="020F0502020204030204" pitchFamily="34" charset="0"/>
                        </a:rPr>
                        <a:t>bones only</a:t>
                      </a:r>
                      <a:endParaRPr lang="en-US" sz="1800" b="1" dirty="0">
                        <a:effectLst/>
                        <a:latin typeface="Calibri" panose="020F0502020204030204" pitchFamily="34" charset="0"/>
                        <a:ea typeface="Droid Sans Fallback"/>
                        <a:cs typeface="Calibri" panose="020F0502020204030204" pitchFamily="34" charset="0"/>
                      </a:endParaRPr>
                    </a:p>
                  </a:txBody>
                  <a:tcPr marL="27327" marR="273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
        <p:nvSpPr>
          <p:cNvPr id="7" name="TextBox 4"/>
          <p:cNvSpPr txBox="1">
            <a:spLocks noChangeArrowheads="1"/>
          </p:cNvSpPr>
          <p:nvPr/>
        </p:nvSpPr>
        <p:spPr bwMode="auto">
          <a:xfrm>
            <a:off x="3307557" y="2007412"/>
            <a:ext cx="1257300" cy="325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100">
                <a:solidFill>
                  <a:srgbClr val="FF0000"/>
                </a:solidFill>
              </a:rPr>
              <a:t>3</a:t>
            </a:r>
          </a:p>
          <a:p>
            <a:pPr algn="ctr" eaLnBrk="1" hangingPunct="1">
              <a:spcBef>
                <a:spcPct val="0"/>
              </a:spcBef>
              <a:buFontTx/>
              <a:buNone/>
            </a:pPr>
            <a:endParaRPr lang="en-US" altLang="en-US" sz="1350">
              <a:solidFill>
                <a:srgbClr val="FF0000"/>
              </a:solidFill>
            </a:endParaRPr>
          </a:p>
          <a:p>
            <a:pPr algn="ctr" eaLnBrk="1" hangingPunct="1">
              <a:spcBef>
                <a:spcPct val="0"/>
              </a:spcBef>
              <a:buFontTx/>
              <a:buNone/>
            </a:pPr>
            <a:r>
              <a:rPr lang="en-US" altLang="en-US" sz="2100">
                <a:solidFill>
                  <a:srgbClr val="FF0000"/>
                </a:solidFill>
              </a:rPr>
              <a:t>1</a:t>
            </a:r>
          </a:p>
          <a:p>
            <a:pPr algn="ctr" eaLnBrk="1" hangingPunct="1">
              <a:spcBef>
                <a:spcPct val="0"/>
              </a:spcBef>
              <a:buFontTx/>
              <a:buNone/>
            </a:pPr>
            <a:endParaRPr lang="en-US" altLang="en-US" sz="1500">
              <a:solidFill>
                <a:srgbClr val="FF0000"/>
              </a:solidFill>
            </a:endParaRPr>
          </a:p>
          <a:p>
            <a:pPr algn="ctr" eaLnBrk="1" hangingPunct="1">
              <a:spcBef>
                <a:spcPct val="0"/>
              </a:spcBef>
              <a:buFontTx/>
              <a:buNone/>
            </a:pPr>
            <a:r>
              <a:rPr lang="en-US" altLang="en-US" sz="2100">
                <a:solidFill>
                  <a:srgbClr val="FF0000"/>
                </a:solidFill>
              </a:rPr>
              <a:t>4</a:t>
            </a:r>
          </a:p>
          <a:p>
            <a:pPr algn="ctr" eaLnBrk="1" hangingPunct="1">
              <a:spcBef>
                <a:spcPct val="0"/>
              </a:spcBef>
              <a:buFontTx/>
              <a:buNone/>
            </a:pPr>
            <a:endParaRPr lang="en-US" altLang="en-US" sz="1200">
              <a:solidFill>
                <a:srgbClr val="FF0000"/>
              </a:solidFill>
            </a:endParaRPr>
          </a:p>
          <a:p>
            <a:pPr algn="ctr" eaLnBrk="1" hangingPunct="1">
              <a:spcBef>
                <a:spcPct val="0"/>
              </a:spcBef>
              <a:buFontTx/>
              <a:buNone/>
            </a:pPr>
            <a:r>
              <a:rPr lang="en-US" altLang="en-US" sz="2100">
                <a:solidFill>
                  <a:srgbClr val="FF0000"/>
                </a:solidFill>
              </a:rPr>
              <a:t>5</a:t>
            </a:r>
          </a:p>
          <a:p>
            <a:pPr algn="ctr" eaLnBrk="1" hangingPunct="1">
              <a:spcBef>
                <a:spcPct val="0"/>
              </a:spcBef>
              <a:buFontTx/>
              <a:buNone/>
            </a:pPr>
            <a:endParaRPr lang="en-US" altLang="en-US" sz="900">
              <a:solidFill>
                <a:srgbClr val="FF0000"/>
              </a:solidFill>
            </a:endParaRPr>
          </a:p>
          <a:p>
            <a:pPr algn="ctr" eaLnBrk="1" hangingPunct="1">
              <a:spcBef>
                <a:spcPct val="0"/>
              </a:spcBef>
              <a:buFontTx/>
              <a:buNone/>
            </a:pPr>
            <a:r>
              <a:rPr lang="en-US" altLang="en-US" sz="2100">
                <a:solidFill>
                  <a:srgbClr val="FF0000"/>
                </a:solidFill>
              </a:rPr>
              <a:t>2</a:t>
            </a:r>
          </a:p>
          <a:p>
            <a:pPr algn="ctr" eaLnBrk="1" hangingPunct="1">
              <a:spcBef>
                <a:spcPct val="0"/>
              </a:spcBef>
              <a:buFontTx/>
              <a:buNone/>
            </a:pPr>
            <a:endParaRPr lang="en-US" altLang="en-US" sz="1200">
              <a:solidFill>
                <a:srgbClr val="FF0000"/>
              </a:solidFill>
            </a:endParaRPr>
          </a:p>
          <a:p>
            <a:pPr algn="ctr" eaLnBrk="1" hangingPunct="1">
              <a:spcBef>
                <a:spcPct val="0"/>
              </a:spcBef>
              <a:buFontTx/>
              <a:buNone/>
            </a:pPr>
            <a:r>
              <a:rPr lang="en-US" altLang="en-US" sz="2100">
                <a:solidFill>
                  <a:srgbClr val="FF0000"/>
                </a:solidFill>
              </a:rPr>
              <a:t>6</a:t>
            </a:r>
          </a:p>
          <a:p>
            <a:pPr algn="ctr" eaLnBrk="1" hangingPunct="1">
              <a:spcBef>
                <a:spcPct val="0"/>
              </a:spcBef>
              <a:buFontTx/>
              <a:buNone/>
            </a:pPr>
            <a:endParaRPr lang="en-US" altLang="en-US" sz="1800">
              <a:solidFill>
                <a:srgbClr val="FF0000"/>
              </a:solidFill>
            </a:endParaRPr>
          </a:p>
        </p:txBody>
      </p:sp>
    </p:spTree>
    <p:extLst>
      <p:ext uri="{BB962C8B-B14F-4D97-AF65-F5344CB8AC3E}">
        <p14:creationId xmlns:p14="http://schemas.microsoft.com/office/powerpoint/2010/main" val="105672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7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13"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descr="C:\Users\chopper\Documents\HOPPER BRILL documents\GK-12 Short Trust_2015-16-7.21.15\Fellow Lesson Plans\Bianca Santos\TurtleDecompRate_Answerke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2726" y="771525"/>
            <a:ext cx="6558549"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311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Box 3"/>
          <p:cNvSpPr txBox="1">
            <a:spLocks noChangeArrowheads="1"/>
          </p:cNvSpPr>
          <p:nvPr/>
        </p:nvSpPr>
        <p:spPr bwMode="auto">
          <a:xfrm>
            <a:off x="1371600" y="55905"/>
            <a:ext cx="6410730" cy="1500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3000" b="1" dirty="0">
                <a:latin typeface="Calibri" pitchFamily="34" charset="0"/>
                <a:cs typeface="Times New Roman" pitchFamily="18" charset="0"/>
                <a:sym typeface="Wingdings 2" pitchFamily="18" charset="2"/>
              </a:rPr>
              <a:t>T</a:t>
            </a:r>
            <a:r>
              <a:rPr lang="en-US" altLang="en-US" sz="3000" b="1" dirty="0">
                <a:latin typeface="Calibri" pitchFamily="34" charset="0"/>
                <a:cs typeface="Times New Roman" pitchFamily="18" charset="0"/>
              </a:rPr>
              <a:t>he Learning Cycle / 5E Model: </a:t>
            </a:r>
            <a:br>
              <a:rPr lang="en-US" altLang="en-US" sz="3000" b="1" dirty="0">
                <a:latin typeface="Calibri" pitchFamily="34" charset="0"/>
                <a:cs typeface="Times New Roman" pitchFamily="18" charset="0"/>
              </a:rPr>
            </a:br>
            <a:endParaRPr lang="en-US" altLang="en-US" sz="750" b="1" dirty="0">
              <a:latin typeface="Calibri" pitchFamily="34" charset="0"/>
              <a:cs typeface="Times New Roman" pitchFamily="18" charset="0"/>
            </a:endParaRPr>
          </a:p>
          <a:p>
            <a:pPr algn="ctr" eaLnBrk="1" hangingPunct="1">
              <a:spcBef>
                <a:spcPct val="0"/>
              </a:spcBef>
              <a:buFontTx/>
              <a:buNone/>
            </a:pPr>
            <a:r>
              <a:rPr lang="en-US" altLang="en-US" sz="2700" b="1" dirty="0">
                <a:latin typeface="Calibri" pitchFamily="34" charset="0"/>
                <a:cs typeface="Times New Roman" pitchFamily="18" charset="0"/>
              </a:rPr>
              <a:t>Lesson design to address more of the ways </a:t>
            </a:r>
          </a:p>
          <a:p>
            <a:pPr algn="ctr" eaLnBrk="1" hangingPunct="1">
              <a:spcBef>
                <a:spcPct val="0"/>
              </a:spcBef>
              <a:buFontTx/>
              <a:buNone/>
            </a:pPr>
            <a:r>
              <a:rPr lang="en-US" altLang="en-US" sz="2700" b="1" dirty="0">
                <a:latin typeface="Calibri" pitchFamily="34" charset="0"/>
                <a:cs typeface="Times New Roman" pitchFamily="18" charset="0"/>
              </a:rPr>
              <a:t>in which people learn.</a:t>
            </a:r>
          </a:p>
        </p:txBody>
      </p:sp>
      <p:sp>
        <p:nvSpPr>
          <p:cNvPr id="61443" name="AutoShape 4" descr="Image result for pile of blocks"/>
          <p:cNvSpPr>
            <a:spLocks noChangeAspect="1" noChangeArrowheads="1"/>
          </p:cNvSpPr>
          <p:nvPr/>
        </p:nvSpPr>
        <p:spPr bwMode="auto">
          <a:xfrm>
            <a:off x="1143000" y="-136922"/>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1800"/>
          </a:p>
        </p:txBody>
      </p:sp>
      <p:sp>
        <p:nvSpPr>
          <p:cNvPr id="61444" name="AutoShape 6" descr="Image result for pile of blocks"/>
          <p:cNvSpPr>
            <a:spLocks noChangeAspect="1" noChangeArrowheads="1"/>
          </p:cNvSpPr>
          <p:nvPr/>
        </p:nvSpPr>
        <p:spPr bwMode="auto">
          <a:xfrm>
            <a:off x="1257300" y="-22622"/>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1800"/>
          </a:p>
        </p:txBody>
      </p:sp>
      <p:sp>
        <p:nvSpPr>
          <p:cNvPr id="61445" name="Content Placeholder 2"/>
          <p:cNvSpPr>
            <a:spLocks noGrp="1"/>
          </p:cNvSpPr>
          <p:nvPr>
            <p:ph idx="4294967295"/>
          </p:nvPr>
        </p:nvSpPr>
        <p:spPr>
          <a:xfrm>
            <a:off x="228600" y="1659620"/>
            <a:ext cx="7924800" cy="3086100"/>
          </a:xfrm>
        </p:spPr>
        <p:txBody>
          <a:bodyPr/>
          <a:lstStyle/>
          <a:p>
            <a:pPr eaLnBrk="1" hangingPunct="1"/>
            <a:r>
              <a:rPr lang="en-US" altLang="en-US" sz="2400" dirty="0"/>
              <a:t>People learn differently.</a:t>
            </a:r>
          </a:p>
          <a:p>
            <a:pPr eaLnBrk="1" hangingPunct="1"/>
            <a:r>
              <a:rPr lang="en-US" altLang="en-US" sz="2400" dirty="0"/>
              <a:t>Diverse kinds of experiences contribute to learning and understanding. </a:t>
            </a:r>
          </a:p>
          <a:p>
            <a:pPr eaLnBrk="1" hangingPunct="1"/>
            <a:r>
              <a:rPr lang="en-US" altLang="en-US" sz="2400" dirty="0"/>
              <a:t>“Authentic” experiences and problem solving </a:t>
            </a:r>
            <a:br>
              <a:rPr lang="en-US" altLang="en-US" sz="2400" dirty="0"/>
            </a:br>
            <a:r>
              <a:rPr lang="en-US" altLang="en-US" sz="2400" dirty="0"/>
              <a:t>  make learning more active rather than passive.</a:t>
            </a:r>
          </a:p>
          <a:p>
            <a:pPr eaLnBrk="1" hangingPunct="1"/>
            <a:r>
              <a:rPr lang="en-US" altLang="en-US" sz="2400" dirty="0"/>
              <a:t>Students need time to process, apply and reflect</a:t>
            </a:r>
            <a:br>
              <a:rPr lang="en-US" altLang="en-US" sz="2400" dirty="0"/>
            </a:br>
            <a:r>
              <a:rPr lang="en-US" altLang="en-US" sz="2400" dirty="0"/>
              <a:t>on what they have learned.</a:t>
            </a:r>
          </a:p>
          <a:p>
            <a:pPr eaLnBrk="1" hangingPunct="1">
              <a:buFontTx/>
              <a:buNone/>
            </a:pPr>
            <a:r>
              <a:rPr lang="en-US" altLang="en-US" sz="3200" b="1" i="1" dirty="0"/>
              <a:t>                                         Learning is a cycle!</a:t>
            </a:r>
          </a:p>
        </p:txBody>
      </p:sp>
    </p:spTree>
    <p:extLst>
      <p:ext uri="{BB962C8B-B14F-4D97-AF65-F5344CB8AC3E}">
        <p14:creationId xmlns:p14="http://schemas.microsoft.com/office/powerpoint/2010/main" val="3644882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5050631" y="4763"/>
            <a:ext cx="28087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3600" b="1">
                <a:latin typeface="Calibri" pitchFamily="34" charset="0"/>
              </a:rPr>
              <a:t>The 5E Model</a:t>
            </a:r>
          </a:p>
        </p:txBody>
      </p:sp>
      <p:sp>
        <p:nvSpPr>
          <p:cNvPr id="67587" name="Text Box 3"/>
          <p:cNvSpPr txBox="1">
            <a:spLocks noChangeArrowheads="1"/>
          </p:cNvSpPr>
          <p:nvPr/>
        </p:nvSpPr>
        <p:spPr bwMode="auto">
          <a:xfrm>
            <a:off x="1600201" y="179785"/>
            <a:ext cx="68580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400" b="1" dirty="0">
                <a:latin typeface="Calibri" pitchFamily="34" charset="0"/>
              </a:rPr>
              <a:t>Engagement =</a:t>
            </a:r>
            <a:r>
              <a:rPr lang="en-US" altLang="en-US" sz="2100" b="1" dirty="0">
                <a:latin typeface="Calibri" pitchFamily="34" charset="0"/>
              </a:rPr>
              <a:t> </a:t>
            </a:r>
          </a:p>
          <a:p>
            <a:pPr eaLnBrk="1" hangingPunct="1">
              <a:spcBef>
                <a:spcPct val="0"/>
              </a:spcBef>
              <a:buFontTx/>
              <a:buNone/>
            </a:pPr>
            <a:r>
              <a:rPr lang="en-US" altLang="en-US" sz="1350" b="1" dirty="0">
                <a:latin typeface="Calibri" pitchFamily="34" charset="0"/>
              </a:rPr>
              <a:t>Students relate past &amp; present learning, </a:t>
            </a:r>
          </a:p>
          <a:p>
            <a:pPr eaLnBrk="1" hangingPunct="1">
              <a:spcBef>
                <a:spcPct val="0"/>
              </a:spcBef>
              <a:buFontTx/>
              <a:buNone/>
            </a:pPr>
            <a:r>
              <a:rPr lang="en-US" altLang="en-US" sz="1350" b="1" dirty="0">
                <a:latin typeface="Calibri" pitchFamily="34" charset="0"/>
              </a:rPr>
              <a:t>mentally focus/engage on what is to be studied</a:t>
            </a:r>
          </a:p>
          <a:p>
            <a:pPr eaLnBrk="1" hangingPunct="1">
              <a:spcBef>
                <a:spcPct val="0"/>
              </a:spcBef>
              <a:buFontTx/>
              <a:buNone/>
            </a:pPr>
            <a:endParaRPr lang="en-US" altLang="en-US" sz="1050" b="1" dirty="0">
              <a:latin typeface="Calibri" pitchFamily="34" charset="0"/>
            </a:endParaRPr>
          </a:p>
          <a:p>
            <a:pPr eaLnBrk="1" hangingPunct="1">
              <a:spcBef>
                <a:spcPct val="0"/>
              </a:spcBef>
              <a:buFontTx/>
              <a:buNone/>
            </a:pPr>
            <a:r>
              <a:rPr lang="en-US" altLang="en-US" sz="2100" b="1" dirty="0">
                <a:latin typeface="Calibri" pitchFamily="34" charset="0"/>
              </a:rPr>
              <a:t>	      </a:t>
            </a:r>
            <a:r>
              <a:rPr lang="en-US" altLang="en-US" sz="2400" b="1" dirty="0">
                <a:latin typeface="Calibri" pitchFamily="34" charset="0"/>
              </a:rPr>
              <a:t>Exploration =</a:t>
            </a:r>
            <a:r>
              <a:rPr lang="en-US" altLang="en-US" sz="2100" b="1" dirty="0">
                <a:latin typeface="Calibri" pitchFamily="34" charset="0"/>
              </a:rPr>
              <a:t> </a:t>
            </a:r>
          </a:p>
          <a:p>
            <a:pPr eaLnBrk="1" hangingPunct="1">
              <a:spcBef>
                <a:spcPct val="0"/>
              </a:spcBef>
              <a:buFontTx/>
              <a:buNone/>
            </a:pPr>
            <a:r>
              <a:rPr lang="en-US" altLang="en-US" sz="1050" b="1" dirty="0">
                <a:latin typeface="Calibri" pitchFamily="34" charset="0"/>
              </a:rPr>
              <a:t>                                    </a:t>
            </a:r>
            <a:r>
              <a:rPr lang="en-US" altLang="en-US" sz="1350" b="1" dirty="0">
                <a:latin typeface="Calibri" pitchFamily="34" charset="0"/>
              </a:rPr>
              <a:t>Students actively explore or manipulate, provides common base of</a:t>
            </a:r>
          </a:p>
          <a:p>
            <a:pPr eaLnBrk="1" hangingPunct="1">
              <a:spcBef>
                <a:spcPct val="0"/>
              </a:spcBef>
              <a:buFontTx/>
              <a:buNone/>
            </a:pPr>
            <a:r>
              <a:rPr lang="en-US" altLang="en-US" sz="1350" b="1" dirty="0">
                <a:latin typeface="Calibri" pitchFamily="34" charset="0"/>
              </a:rPr>
              <a:t>                            experience, students identify &amp; develop concepts/processes/skills</a:t>
            </a:r>
            <a:br>
              <a:rPr lang="en-US" altLang="en-US" sz="1050" b="1" dirty="0">
                <a:latin typeface="Calibri" pitchFamily="34" charset="0"/>
              </a:rPr>
            </a:br>
            <a:br>
              <a:rPr lang="en-US" altLang="en-US" sz="1050" b="1" dirty="0">
                <a:latin typeface="Calibri" pitchFamily="34" charset="0"/>
              </a:rPr>
            </a:br>
            <a:r>
              <a:rPr lang="en-US" altLang="en-US" sz="2100" b="1" dirty="0">
                <a:latin typeface="Calibri" pitchFamily="34" charset="0"/>
              </a:rPr>
              <a:t>		       </a:t>
            </a:r>
            <a:r>
              <a:rPr lang="en-US" altLang="en-US" sz="2400" b="1" dirty="0">
                <a:latin typeface="Calibri" pitchFamily="34" charset="0"/>
              </a:rPr>
              <a:t>Explanation = </a:t>
            </a:r>
          </a:p>
          <a:p>
            <a:pPr eaLnBrk="1" hangingPunct="1">
              <a:spcBef>
                <a:spcPct val="0"/>
              </a:spcBef>
              <a:buFontTx/>
              <a:buNone/>
            </a:pPr>
            <a:r>
              <a:rPr lang="en-US" altLang="en-US" sz="1050" b="1" dirty="0">
                <a:latin typeface="Calibri" pitchFamily="34" charset="0"/>
              </a:rPr>
              <a:t>                                                              </a:t>
            </a:r>
            <a:r>
              <a:rPr lang="en-US" altLang="en-US" sz="1350" b="1" dirty="0">
                <a:latin typeface="Calibri" pitchFamily="34" charset="0"/>
              </a:rPr>
              <a:t>Students verbalize understanding or demonstrate skills,</a:t>
            </a:r>
          </a:p>
          <a:p>
            <a:pPr eaLnBrk="1" hangingPunct="1">
              <a:spcBef>
                <a:spcPct val="0"/>
              </a:spcBef>
              <a:buFontTx/>
              <a:buNone/>
            </a:pPr>
            <a:r>
              <a:rPr lang="en-US" altLang="en-US" sz="1350" b="1" dirty="0">
                <a:latin typeface="Calibri" pitchFamily="34" charset="0"/>
              </a:rPr>
              <a:t>                                               teacher introduces terms, definitions &amp; explanations</a:t>
            </a:r>
            <a:br>
              <a:rPr lang="en-US" altLang="en-US" sz="1050" b="1" dirty="0">
                <a:latin typeface="Calibri" pitchFamily="34" charset="0"/>
              </a:rPr>
            </a:br>
            <a:br>
              <a:rPr lang="en-US" altLang="en-US" sz="1050" b="1" dirty="0">
                <a:latin typeface="Calibri" pitchFamily="34" charset="0"/>
              </a:rPr>
            </a:br>
            <a:r>
              <a:rPr lang="en-US" altLang="en-US" sz="2100" b="1" dirty="0">
                <a:latin typeface="Calibri" pitchFamily="34" charset="0"/>
              </a:rPr>
              <a:t>			       </a:t>
            </a:r>
            <a:r>
              <a:rPr lang="en-US" altLang="en-US" sz="2400" b="1" dirty="0">
                <a:latin typeface="Calibri" pitchFamily="34" charset="0"/>
              </a:rPr>
              <a:t>Elaboration = </a:t>
            </a:r>
          </a:p>
          <a:p>
            <a:pPr eaLnBrk="1" hangingPunct="1">
              <a:spcBef>
                <a:spcPct val="0"/>
              </a:spcBef>
              <a:buFontTx/>
              <a:buNone/>
            </a:pPr>
            <a:r>
              <a:rPr lang="en-US" altLang="en-US" sz="1050" b="1" dirty="0">
                <a:latin typeface="Calibri" pitchFamily="34" charset="0"/>
              </a:rPr>
              <a:t>                                                                                   </a:t>
            </a:r>
            <a:r>
              <a:rPr lang="en-US" altLang="en-US" sz="1350" b="1" dirty="0">
                <a:latin typeface="Calibri" pitchFamily="34" charset="0"/>
              </a:rPr>
              <a:t>Extends student understanding &amp; allows practice, </a:t>
            </a:r>
          </a:p>
          <a:p>
            <a:pPr eaLnBrk="1" hangingPunct="1">
              <a:spcBef>
                <a:spcPct val="0"/>
              </a:spcBef>
              <a:buFontTx/>
              <a:buNone/>
            </a:pPr>
            <a:r>
              <a:rPr lang="en-US" altLang="en-US" sz="1350" b="1" dirty="0">
                <a:latin typeface="Calibri" pitchFamily="34" charset="0"/>
              </a:rPr>
              <a:t>		                            develop deeper/broader understanding</a:t>
            </a:r>
          </a:p>
          <a:p>
            <a:pPr eaLnBrk="1" hangingPunct="1">
              <a:spcBef>
                <a:spcPct val="0"/>
              </a:spcBef>
              <a:buFontTx/>
              <a:buNone/>
            </a:pPr>
            <a:r>
              <a:rPr lang="en-US" altLang="en-US" sz="2100" b="1" dirty="0">
                <a:latin typeface="Calibri" pitchFamily="34" charset="0"/>
              </a:rPr>
              <a:t>					</a:t>
            </a:r>
            <a:br>
              <a:rPr lang="en-US" altLang="en-US" sz="2100" b="1" dirty="0">
                <a:latin typeface="Calibri" pitchFamily="34" charset="0"/>
              </a:rPr>
            </a:br>
            <a:r>
              <a:rPr lang="en-US" altLang="en-US" sz="2100" b="1" dirty="0">
                <a:latin typeface="Calibri" pitchFamily="34" charset="0"/>
              </a:rPr>
              <a:t>				     </a:t>
            </a:r>
            <a:r>
              <a:rPr lang="en-US" altLang="en-US" sz="2400" b="1" dirty="0">
                <a:latin typeface="Calibri" pitchFamily="34" charset="0"/>
              </a:rPr>
              <a:t>Evaluation =</a:t>
            </a:r>
          </a:p>
          <a:p>
            <a:pPr eaLnBrk="1" hangingPunct="1">
              <a:spcBef>
                <a:spcPct val="0"/>
              </a:spcBef>
              <a:buFontTx/>
              <a:buNone/>
            </a:pPr>
            <a:r>
              <a:rPr lang="en-US" altLang="en-US" sz="1050" b="1" dirty="0">
                <a:latin typeface="Calibri" pitchFamily="34" charset="0"/>
              </a:rPr>
              <a:t>                                                                                                       </a:t>
            </a:r>
            <a:r>
              <a:rPr lang="en-US" altLang="en-US" sz="1350" b="1" dirty="0">
                <a:latin typeface="Calibri" pitchFamily="34" charset="0"/>
              </a:rPr>
              <a:t>Learners encouraged to assess their</a:t>
            </a:r>
          </a:p>
          <a:p>
            <a:pPr eaLnBrk="1" hangingPunct="1">
              <a:spcBef>
                <a:spcPct val="0"/>
              </a:spcBef>
              <a:buFontTx/>
              <a:buNone/>
            </a:pPr>
            <a:r>
              <a:rPr lang="en-US" altLang="en-US" sz="1350" b="1" dirty="0">
                <a:latin typeface="Calibri" pitchFamily="34" charset="0"/>
              </a:rPr>
              <a:t>                                                                              understanding &amp; skills, teacher evaluates </a:t>
            </a:r>
          </a:p>
          <a:p>
            <a:pPr eaLnBrk="1" hangingPunct="1">
              <a:spcBef>
                <a:spcPct val="0"/>
              </a:spcBef>
              <a:buFontTx/>
              <a:buNone/>
            </a:pPr>
            <a:endParaRPr lang="en-US" altLang="en-US" sz="1050" b="1" dirty="0">
              <a:latin typeface="Calibri" pitchFamily="34" charset="0"/>
            </a:endParaRPr>
          </a:p>
          <a:p>
            <a:pPr eaLnBrk="1" hangingPunct="1">
              <a:spcBef>
                <a:spcPct val="0"/>
              </a:spcBef>
              <a:buFontTx/>
              <a:buNone/>
            </a:pPr>
            <a:endParaRPr lang="en-US" altLang="en-US" sz="1800" dirty="0"/>
          </a:p>
        </p:txBody>
      </p:sp>
      <p:sp>
        <p:nvSpPr>
          <p:cNvPr id="67588" name="AutoShape 4"/>
          <p:cNvSpPr>
            <a:spLocks noChangeArrowheads="1"/>
          </p:cNvSpPr>
          <p:nvPr/>
        </p:nvSpPr>
        <p:spPr bwMode="auto">
          <a:xfrm>
            <a:off x="2228850" y="985837"/>
            <a:ext cx="457200" cy="625079"/>
          </a:xfrm>
          <a:prstGeom prst="curvedRightArrow">
            <a:avLst>
              <a:gd name="adj1" fmla="val 27344"/>
              <a:gd name="adj2" fmla="val 54688"/>
              <a:gd name="adj3" fmla="val 33333"/>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1800"/>
          </a:p>
        </p:txBody>
      </p:sp>
      <p:sp>
        <p:nvSpPr>
          <p:cNvPr id="67589" name="AutoShape 5"/>
          <p:cNvSpPr>
            <a:spLocks noChangeArrowheads="1"/>
          </p:cNvSpPr>
          <p:nvPr/>
        </p:nvSpPr>
        <p:spPr bwMode="auto">
          <a:xfrm>
            <a:off x="3048000" y="1955006"/>
            <a:ext cx="457200" cy="625079"/>
          </a:xfrm>
          <a:prstGeom prst="curvedRightArrow">
            <a:avLst>
              <a:gd name="adj1" fmla="val 27344"/>
              <a:gd name="adj2" fmla="val 54688"/>
              <a:gd name="adj3" fmla="val 33333"/>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1800"/>
          </a:p>
        </p:txBody>
      </p:sp>
      <p:sp>
        <p:nvSpPr>
          <p:cNvPr id="67590" name="AutoShape 6"/>
          <p:cNvSpPr>
            <a:spLocks noChangeArrowheads="1"/>
          </p:cNvSpPr>
          <p:nvPr/>
        </p:nvSpPr>
        <p:spPr bwMode="auto">
          <a:xfrm>
            <a:off x="3657600" y="2857500"/>
            <a:ext cx="457200" cy="625079"/>
          </a:xfrm>
          <a:prstGeom prst="curvedRightArrow">
            <a:avLst>
              <a:gd name="adj1" fmla="val 27344"/>
              <a:gd name="adj2" fmla="val 54688"/>
              <a:gd name="adj3" fmla="val 33333"/>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1800"/>
          </a:p>
        </p:txBody>
      </p:sp>
      <p:sp>
        <p:nvSpPr>
          <p:cNvPr id="67591" name="AutoShape 7"/>
          <p:cNvSpPr>
            <a:spLocks noChangeArrowheads="1"/>
          </p:cNvSpPr>
          <p:nvPr/>
        </p:nvSpPr>
        <p:spPr bwMode="auto">
          <a:xfrm>
            <a:off x="4229100" y="3832623"/>
            <a:ext cx="457200" cy="625078"/>
          </a:xfrm>
          <a:prstGeom prst="curvedRightArrow">
            <a:avLst>
              <a:gd name="adj1" fmla="val 27344"/>
              <a:gd name="adj2" fmla="val 54687"/>
              <a:gd name="adj3" fmla="val 33333"/>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1800"/>
          </a:p>
        </p:txBody>
      </p:sp>
      <p:pic>
        <p:nvPicPr>
          <p:cNvPr id="6759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15" y="2039612"/>
            <a:ext cx="2885935" cy="288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3428081"/>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5050631" y="4763"/>
            <a:ext cx="37192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3600" b="1" dirty="0">
                <a:latin typeface="Calibri" pitchFamily="34" charset="0"/>
              </a:rPr>
              <a:t>Sea Turtle CSI in</a:t>
            </a:r>
          </a:p>
          <a:p>
            <a:pPr eaLnBrk="1" hangingPunct="1">
              <a:spcBef>
                <a:spcPct val="0"/>
              </a:spcBef>
              <a:buFontTx/>
              <a:buNone/>
            </a:pPr>
            <a:r>
              <a:rPr lang="en-US" altLang="en-US" sz="3600" b="1" dirty="0">
                <a:latin typeface="Calibri" pitchFamily="34" charset="0"/>
              </a:rPr>
              <a:t>the 5E framework</a:t>
            </a:r>
          </a:p>
        </p:txBody>
      </p:sp>
      <p:sp>
        <p:nvSpPr>
          <p:cNvPr id="67587" name="Text Box 3"/>
          <p:cNvSpPr txBox="1">
            <a:spLocks noChangeArrowheads="1"/>
          </p:cNvSpPr>
          <p:nvPr/>
        </p:nvSpPr>
        <p:spPr bwMode="auto">
          <a:xfrm>
            <a:off x="1600201" y="386523"/>
            <a:ext cx="6858000" cy="4732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400" b="1" dirty="0">
                <a:latin typeface="Calibri" pitchFamily="34" charset="0"/>
              </a:rPr>
              <a:t>Engagement =</a:t>
            </a:r>
            <a:r>
              <a:rPr lang="en-US" altLang="en-US" sz="2100" b="1" dirty="0">
                <a:latin typeface="Calibri" pitchFamily="34" charset="0"/>
              </a:rPr>
              <a:t> </a:t>
            </a:r>
          </a:p>
          <a:p>
            <a:pPr eaLnBrk="1" hangingPunct="1">
              <a:spcBef>
                <a:spcPct val="0"/>
              </a:spcBef>
              <a:buFontTx/>
              <a:buNone/>
            </a:pPr>
            <a:endParaRPr lang="en-US" altLang="en-US" sz="1350" b="1" dirty="0">
              <a:latin typeface="Calibri" pitchFamily="34" charset="0"/>
            </a:endParaRPr>
          </a:p>
          <a:p>
            <a:pPr eaLnBrk="1" hangingPunct="1">
              <a:spcBef>
                <a:spcPct val="0"/>
              </a:spcBef>
              <a:buFontTx/>
              <a:buNone/>
            </a:pPr>
            <a:endParaRPr lang="en-US" altLang="en-US" sz="1350" b="1" dirty="0">
              <a:latin typeface="Calibri" pitchFamily="34" charset="0"/>
            </a:endParaRPr>
          </a:p>
          <a:p>
            <a:pPr eaLnBrk="1" hangingPunct="1">
              <a:spcBef>
                <a:spcPct val="0"/>
              </a:spcBef>
              <a:buFontTx/>
              <a:buNone/>
            </a:pPr>
            <a:endParaRPr lang="en-US" altLang="en-US" sz="1050" b="1" dirty="0">
              <a:latin typeface="Calibri" pitchFamily="34" charset="0"/>
            </a:endParaRPr>
          </a:p>
          <a:p>
            <a:pPr eaLnBrk="1" hangingPunct="1">
              <a:spcBef>
                <a:spcPct val="0"/>
              </a:spcBef>
              <a:buFontTx/>
              <a:buNone/>
            </a:pPr>
            <a:r>
              <a:rPr lang="en-US" altLang="en-US" sz="2100" b="1" dirty="0">
                <a:latin typeface="Calibri" pitchFamily="34" charset="0"/>
              </a:rPr>
              <a:t>	      </a:t>
            </a:r>
            <a:r>
              <a:rPr lang="en-US" altLang="en-US" sz="2400" b="1" dirty="0">
                <a:latin typeface="Calibri" pitchFamily="34" charset="0"/>
              </a:rPr>
              <a:t>Exploration =</a:t>
            </a:r>
            <a:r>
              <a:rPr lang="en-US" altLang="en-US" sz="2100" b="1" dirty="0">
                <a:latin typeface="Calibri" pitchFamily="34" charset="0"/>
              </a:rPr>
              <a:t> </a:t>
            </a:r>
          </a:p>
          <a:p>
            <a:pPr eaLnBrk="1" hangingPunct="1">
              <a:spcBef>
                <a:spcPct val="0"/>
              </a:spcBef>
              <a:buFontTx/>
              <a:buNone/>
            </a:pPr>
            <a:r>
              <a:rPr lang="en-US" altLang="en-US" sz="1050" b="1" dirty="0">
                <a:latin typeface="Calibri" pitchFamily="34" charset="0"/>
              </a:rPr>
              <a:t>                                    </a:t>
            </a:r>
          </a:p>
          <a:p>
            <a:pPr eaLnBrk="1" hangingPunct="1">
              <a:spcBef>
                <a:spcPct val="0"/>
              </a:spcBef>
              <a:buFontTx/>
              <a:buNone/>
            </a:pPr>
            <a:br>
              <a:rPr lang="en-US" altLang="en-US" sz="1050" b="1" dirty="0">
                <a:latin typeface="Calibri" pitchFamily="34" charset="0"/>
              </a:rPr>
            </a:br>
            <a:br>
              <a:rPr lang="en-US" altLang="en-US" sz="1050" b="1" dirty="0">
                <a:latin typeface="Calibri" pitchFamily="34" charset="0"/>
              </a:rPr>
            </a:br>
            <a:r>
              <a:rPr lang="en-US" altLang="en-US" sz="2100" b="1" dirty="0">
                <a:latin typeface="Calibri" pitchFamily="34" charset="0"/>
              </a:rPr>
              <a:t>		       </a:t>
            </a:r>
            <a:r>
              <a:rPr lang="en-US" altLang="en-US" sz="2400" b="1" dirty="0">
                <a:latin typeface="Calibri" pitchFamily="34" charset="0"/>
              </a:rPr>
              <a:t>Explanation = </a:t>
            </a:r>
          </a:p>
          <a:p>
            <a:pPr eaLnBrk="1" hangingPunct="1">
              <a:spcBef>
                <a:spcPct val="0"/>
              </a:spcBef>
              <a:buFontTx/>
              <a:buNone/>
            </a:pPr>
            <a:r>
              <a:rPr lang="en-US" altLang="en-US" sz="1050" b="1" dirty="0">
                <a:latin typeface="Calibri" pitchFamily="34" charset="0"/>
              </a:rPr>
              <a:t>                                                              </a:t>
            </a:r>
            <a:endParaRPr lang="en-US" altLang="en-US" sz="1350" b="1" dirty="0">
              <a:latin typeface="Calibri" pitchFamily="34" charset="0"/>
            </a:endParaRPr>
          </a:p>
          <a:p>
            <a:pPr eaLnBrk="1" hangingPunct="1">
              <a:spcBef>
                <a:spcPct val="0"/>
              </a:spcBef>
              <a:buFontTx/>
              <a:buNone/>
            </a:pPr>
            <a:br>
              <a:rPr lang="en-US" altLang="en-US" sz="1050" b="1" dirty="0">
                <a:latin typeface="Calibri" pitchFamily="34" charset="0"/>
              </a:rPr>
            </a:br>
            <a:br>
              <a:rPr lang="en-US" altLang="en-US" sz="1050" b="1" dirty="0">
                <a:latin typeface="Calibri" pitchFamily="34" charset="0"/>
              </a:rPr>
            </a:br>
            <a:r>
              <a:rPr lang="en-US" altLang="en-US" sz="2100" b="1" dirty="0">
                <a:latin typeface="Calibri" pitchFamily="34" charset="0"/>
              </a:rPr>
              <a:t>			       </a:t>
            </a:r>
            <a:r>
              <a:rPr lang="en-US" altLang="en-US" sz="2400" b="1" dirty="0">
                <a:latin typeface="Calibri" pitchFamily="34" charset="0"/>
              </a:rPr>
              <a:t>Elaboration = </a:t>
            </a:r>
          </a:p>
          <a:p>
            <a:pPr eaLnBrk="1" hangingPunct="1">
              <a:spcBef>
                <a:spcPct val="0"/>
              </a:spcBef>
              <a:buFontTx/>
              <a:buNone/>
            </a:pPr>
            <a:r>
              <a:rPr lang="en-US" altLang="en-US" sz="1050" b="1" dirty="0">
                <a:latin typeface="Calibri" pitchFamily="34" charset="0"/>
              </a:rPr>
              <a:t>                                                                                   </a:t>
            </a:r>
            <a:endParaRPr lang="en-US" altLang="en-US" sz="1350" b="1" dirty="0">
              <a:latin typeface="Calibri" pitchFamily="34" charset="0"/>
            </a:endParaRPr>
          </a:p>
          <a:p>
            <a:pPr eaLnBrk="1" hangingPunct="1">
              <a:spcBef>
                <a:spcPct val="0"/>
              </a:spcBef>
              <a:buFontTx/>
              <a:buNone/>
            </a:pPr>
            <a:r>
              <a:rPr lang="en-US" altLang="en-US" sz="2100" b="1" dirty="0">
                <a:latin typeface="Calibri" pitchFamily="34" charset="0"/>
              </a:rPr>
              <a:t>			</a:t>
            </a:r>
          </a:p>
          <a:p>
            <a:pPr eaLnBrk="1" hangingPunct="1">
              <a:spcBef>
                <a:spcPct val="0"/>
              </a:spcBef>
              <a:buFontTx/>
              <a:buNone/>
            </a:pPr>
            <a:r>
              <a:rPr lang="en-US" altLang="en-US" sz="2100" b="1" dirty="0">
                <a:latin typeface="Calibri" pitchFamily="34" charset="0"/>
              </a:rPr>
              <a:t>		</a:t>
            </a:r>
            <a:br>
              <a:rPr lang="en-US" altLang="en-US" sz="2100" b="1" dirty="0">
                <a:latin typeface="Calibri" pitchFamily="34" charset="0"/>
              </a:rPr>
            </a:br>
            <a:r>
              <a:rPr lang="en-US" altLang="en-US" sz="2100" b="1" dirty="0">
                <a:latin typeface="Calibri" pitchFamily="34" charset="0"/>
              </a:rPr>
              <a:t>				     </a:t>
            </a:r>
            <a:r>
              <a:rPr lang="en-US" altLang="en-US" sz="2400" b="1" dirty="0">
                <a:latin typeface="Calibri" pitchFamily="34" charset="0"/>
              </a:rPr>
              <a:t>Evaluation =</a:t>
            </a:r>
          </a:p>
          <a:p>
            <a:pPr eaLnBrk="1" hangingPunct="1">
              <a:spcBef>
                <a:spcPct val="0"/>
              </a:spcBef>
              <a:buFontTx/>
              <a:buNone/>
            </a:pPr>
            <a:r>
              <a:rPr lang="en-US" altLang="en-US" sz="1050" b="1" dirty="0">
                <a:latin typeface="Calibri" pitchFamily="34" charset="0"/>
              </a:rPr>
              <a:t>                                                                                                       </a:t>
            </a:r>
          </a:p>
          <a:p>
            <a:pPr eaLnBrk="1" hangingPunct="1">
              <a:spcBef>
                <a:spcPct val="0"/>
              </a:spcBef>
              <a:buFontTx/>
              <a:buNone/>
            </a:pPr>
            <a:endParaRPr lang="en-US" altLang="en-US" sz="1800" dirty="0"/>
          </a:p>
        </p:txBody>
      </p:sp>
      <p:sp>
        <p:nvSpPr>
          <p:cNvPr id="67588" name="AutoShape 4"/>
          <p:cNvSpPr>
            <a:spLocks noChangeArrowheads="1"/>
          </p:cNvSpPr>
          <p:nvPr/>
        </p:nvSpPr>
        <p:spPr bwMode="auto">
          <a:xfrm>
            <a:off x="2286000" y="944818"/>
            <a:ext cx="457200" cy="625079"/>
          </a:xfrm>
          <a:prstGeom prst="curvedRightArrow">
            <a:avLst>
              <a:gd name="adj1" fmla="val 27344"/>
              <a:gd name="adj2" fmla="val 54688"/>
              <a:gd name="adj3" fmla="val 33333"/>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1800"/>
          </a:p>
        </p:txBody>
      </p:sp>
      <p:sp>
        <p:nvSpPr>
          <p:cNvPr id="67589" name="AutoShape 5"/>
          <p:cNvSpPr>
            <a:spLocks noChangeArrowheads="1"/>
          </p:cNvSpPr>
          <p:nvPr/>
        </p:nvSpPr>
        <p:spPr bwMode="auto">
          <a:xfrm>
            <a:off x="3279827" y="1984776"/>
            <a:ext cx="457200" cy="625079"/>
          </a:xfrm>
          <a:prstGeom prst="curvedRightArrow">
            <a:avLst>
              <a:gd name="adj1" fmla="val 27344"/>
              <a:gd name="adj2" fmla="val 54688"/>
              <a:gd name="adj3" fmla="val 33333"/>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1800"/>
          </a:p>
        </p:txBody>
      </p:sp>
      <p:sp>
        <p:nvSpPr>
          <p:cNvPr id="67590" name="AutoShape 6"/>
          <p:cNvSpPr>
            <a:spLocks noChangeArrowheads="1"/>
          </p:cNvSpPr>
          <p:nvPr/>
        </p:nvSpPr>
        <p:spPr bwMode="auto">
          <a:xfrm>
            <a:off x="4087551" y="2857500"/>
            <a:ext cx="457200" cy="625079"/>
          </a:xfrm>
          <a:prstGeom prst="curvedRightArrow">
            <a:avLst>
              <a:gd name="adj1" fmla="val 27344"/>
              <a:gd name="adj2" fmla="val 54688"/>
              <a:gd name="adj3" fmla="val 33333"/>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1800"/>
          </a:p>
        </p:txBody>
      </p:sp>
      <p:sp>
        <p:nvSpPr>
          <p:cNvPr id="67591" name="AutoShape 7"/>
          <p:cNvSpPr>
            <a:spLocks noChangeArrowheads="1"/>
          </p:cNvSpPr>
          <p:nvPr/>
        </p:nvSpPr>
        <p:spPr bwMode="auto">
          <a:xfrm>
            <a:off x="4936149" y="4019550"/>
            <a:ext cx="457200" cy="625078"/>
          </a:xfrm>
          <a:prstGeom prst="curvedRightArrow">
            <a:avLst>
              <a:gd name="adj1" fmla="val 27344"/>
              <a:gd name="adj2" fmla="val 54687"/>
              <a:gd name="adj3" fmla="val 33333"/>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1800"/>
          </a:p>
        </p:txBody>
      </p:sp>
      <p:pic>
        <p:nvPicPr>
          <p:cNvPr id="6759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15" y="2039612"/>
            <a:ext cx="2885935" cy="288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2048416"/>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2133600" y="133350"/>
            <a:ext cx="4641300" cy="6377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dirty="0"/>
              <a:t>Featured VA SEA Lessons</a:t>
            </a:r>
            <a:endParaRPr b="1" dirty="0"/>
          </a:p>
        </p:txBody>
      </p:sp>
      <p:sp>
        <p:nvSpPr>
          <p:cNvPr id="148" name="Shape 148"/>
          <p:cNvSpPr txBox="1">
            <a:spLocks noGrp="1"/>
          </p:cNvSpPr>
          <p:nvPr>
            <p:ph type="body" idx="1"/>
          </p:nvPr>
        </p:nvSpPr>
        <p:spPr>
          <a:xfrm>
            <a:off x="304800" y="1190065"/>
            <a:ext cx="8686800" cy="3943350"/>
          </a:xfrm>
          <a:prstGeom prst="rect">
            <a:avLst/>
          </a:prstGeom>
        </p:spPr>
        <p:txBody>
          <a:bodyPr spcFirstLastPara="1" wrap="square" lIns="91425" tIns="91425" rIns="91425" bIns="91425" numCol="2" anchor="t" anchorCtr="0">
            <a:noAutofit/>
          </a:bodyPr>
          <a:lstStyle/>
          <a:p>
            <a:pPr marL="0" lvl="0" indent="0">
              <a:spcAft>
                <a:spcPts val="1600"/>
              </a:spcAft>
              <a:buNone/>
            </a:pPr>
            <a:r>
              <a:rPr lang="en-US" b="1" i="1" dirty="0" err="1"/>
              <a:t>Wolffish</a:t>
            </a:r>
            <a:r>
              <a:rPr lang="en-US" b="1" i="1" dirty="0"/>
              <a:t>: A Tale of Missing Teeth</a:t>
            </a:r>
            <a:br>
              <a:rPr lang="en-US" i="1" dirty="0"/>
            </a:br>
            <a:r>
              <a:rPr lang="en-US" sz="1400" i="1" dirty="0"/>
              <a:t>(life cycles &amp; anatomy)</a:t>
            </a:r>
            <a:br>
              <a:rPr lang="en-US" i="1" dirty="0"/>
            </a:br>
            <a:r>
              <a:rPr lang="en-US" dirty="0"/>
              <a:t>Life science/biology, Grades 6-8</a:t>
            </a:r>
            <a:br>
              <a:rPr lang="en-US" i="1" dirty="0"/>
            </a:br>
            <a:br>
              <a:rPr lang="en-US" sz="1200" dirty="0"/>
            </a:br>
            <a:r>
              <a:rPr lang="en-US" b="1" i="1" dirty="0">
                <a:latin typeface="Roboto" charset="0"/>
                <a:ea typeface="Roboto" charset="0"/>
              </a:rPr>
              <a:t>Trawling through the 5 Ocean Gyres:                   </a:t>
            </a:r>
            <a:br>
              <a:rPr lang="en-US" b="1" i="1" dirty="0">
                <a:latin typeface="Roboto" charset="0"/>
                <a:ea typeface="Roboto" charset="0"/>
              </a:rPr>
            </a:br>
            <a:r>
              <a:rPr lang="en-US" b="1" i="1" dirty="0">
                <a:latin typeface="Roboto" charset="0"/>
                <a:ea typeface="Roboto" charset="0"/>
              </a:rPr>
              <a:t>A </a:t>
            </a:r>
            <a:r>
              <a:rPr lang="en-US" b="1" i="1" dirty="0" err="1">
                <a:latin typeface="Roboto" charset="0"/>
                <a:ea typeface="Roboto" charset="0"/>
              </a:rPr>
              <a:t>Microplastics</a:t>
            </a:r>
            <a:r>
              <a:rPr lang="en-US" b="1" i="1" dirty="0">
                <a:latin typeface="Roboto" charset="0"/>
                <a:ea typeface="Roboto" charset="0"/>
              </a:rPr>
              <a:t> Research Study </a:t>
            </a:r>
            <a:br>
              <a:rPr lang="en-US" b="1" i="1" dirty="0">
                <a:latin typeface="Roboto" charset="0"/>
                <a:ea typeface="Roboto" charset="0"/>
              </a:rPr>
            </a:br>
            <a:r>
              <a:rPr lang="en-US" dirty="0">
                <a:latin typeface="Roboto" charset="0"/>
                <a:ea typeface="Roboto" charset="0"/>
              </a:rPr>
              <a:t>Life science/biology, Grades 6-8</a:t>
            </a:r>
            <a:br>
              <a:rPr lang="en-US" dirty="0">
                <a:latin typeface="Roboto" charset="0"/>
                <a:ea typeface="Roboto" charset="0"/>
              </a:rPr>
            </a:br>
            <a:br>
              <a:rPr lang="en-US" dirty="0">
                <a:latin typeface="Roboto" charset="0"/>
                <a:ea typeface="Roboto" charset="0"/>
              </a:rPr>
            </a:br>
            <a:r>
              <a:rPr lang="en-US" b="1" dirty="0">
                <a:latin typeface="Roboto" charset="0"/>
                <a:ea typeface="Roboto" charset="0"/>
              </a:rPr>
              <a:t>Digesting Data </a:t>
            </a:r>
            <a:r>
              <a:rPr lang="en-US" sz="1400" dirty="0">
                <a:latin typeface="Roboto" charset="0"/>
                <a:ea typeface="Roboto" charset="0"/>
              </a:rPr>
              <a:t>(fish diet &amp; food web impacts)</a:t>
            </a:r>
            <a:br>
              <a:rPr lang="en-US" sz="1400" dirty="0">
                <a:latin typeface="Roboto" charset="0"/>
                <a:ea typeface="Roboto" charset="0"/>
              </a:rPr>
            </a:br>
            <a:r>
              <a:rPr lang="en-US" dirty="0">
                <a:latin typeface="Roboto" charset="0"/>
                <a:ea typeface="Roboto" charset="0"/>
              </a:rPr>
              <a:t>Life science/biology, Grades 6-8</a:t>
            </a:r>
          </a:p>
          <a:p>
            <a:pPr marL="0" indent="0">
              <a:spcAft>
                <a:spcPts val="1600"/>
              </a:spcAft>
              <a:buNone/>
            </a:pPr>
            <a:br>
              <a:rPr lang="en-US" b="1" i="1" dirty="0">
                <a:latin typeface="Roboto" charset="0"/>
                <a:ea typeface="Roboto" charset="0"/>
              </a:rPr>
            </a:br>
            <a:r>
              <a:rPr lang="en-US" b="1" i="1" dirty="0">
                <a:latin typeface="Roboto" charset="0"/>
                <a:ea typeface="Roboto" charset="0"/>
              </a:rPr>
              <a:t>Expedition Sediments: Mud’s Journey through the Watershed </a:t>
            </a:r>
            <a:r>
              <a:rPr lang="en-US" sz="1400" dirty="0">
                <a:latin typeface="Roboto" charset="0"/>
                <a:ea typeface="Roboto" charset="0"/>
              </a:rPr>
              <a:t>(sediment transport)</a:t>
            </a:r>
            <a:br>
              <a:rPr lang="en-US" b="1" i="1" dirty="0">
                <a:latin typeface="Roboto" charset="0"/>
                <a:ea typeface="Roboto" charset="0"/>
              </a:rPr>
            </a:br>
            <a:r>
              <a:rPr lang="en-US" dirty="0">
                <a:latin typeface="Roboto" charset="0"/>
                <a:ea typeface="Roboto" charset="0"/>
              </a:rPr>
              <a:t>Earth science/environmental science</a:t>
            </a:r>
            <a:br>
              <a:rPr lang="en-US" dirty="0">
                <a:latin typeface="Roboto" charset="0"/>
                <a:ea typeface="Roboto" charset="0"/>
              </a:rPr>
            </a:br>
            <a:r>
              <a:rPr lang="en-US" dirty="0">
                <a:latin typeface="Roboto" charset="0"/>
                <a:ea typeface="Roboto" charset="0"/>
              </a:rPr>
              <a:t>Grades 9-12</a:t>
            </a:r>
            <a:br>
              <a:rPr lang="en-US" dirty="0">
                <a:latin typeface="Roboto" charset="0"/>
                <a:ea typeface="Roboto" charset="0"/>
              </a:rPr>
            </a:br>
            <a:br>
              <a:rPr lang="en-US" dirty="0">
                <a:latin typeface="Roboto" charset="0"/>
                <a:ea typeface="Roboto" charset="0"/>
              </a:rPr>
            </a:br>
            <a:r>
              <a:rPr lang="en-US" b="1" dirty="0">
                <a:latin typeface="Roboto" charset="0"/>
                <a:ea typeface="Roboto" charset="0"/>
              </a:rPr>
              <a:t>Earthquakes, Glaciers &amp; Sediments</a:t>
            </a:r>
            <a:br>
              <a:rPr lang="en-US" b="1" dirty="0">
                <a:latin typeface="Roboto" charset="0"/>
                <a:ea typeface="Roboto" charset="0"/>
              </a:rPr>
            </a:br>
            <a:r>
              <a:rPr lang="en-US" sz="1400" dirty="0">
                <a:latin typeface="Roboto" charset="0"/>
                <a:ea typeface="Roboto" charset="0"/>
              </a:rPr>
              <a:t>(sediment cores reveal geological events)</a:t>
            </a:r>
            <a:br>
              <a:rPr lang="en-US" sz="1400" dirty="0">
                <a:latin typeface="Roboto" charset="0"/>
                <a:ea typeface="Roboto" charset="0"/>
              </a:rPr>
            </a:br>
            <a:r>
              <a:rPr lang="en-US" dirty="0">
                <a:latin typeface="Roboto" charset="0"/>
                <a:ea typeface="Roboto" charset="0"/>
              </a:rPr>
              <a:t>Earth science/ environmental science</a:t>
            </a:r>
            <a:br>
              <a:rPr lang="en-US" dirty="0">
                <a:latin typeface="Roboto" charset="0"/>
                <a:ea typeface="Roboto" charset="0"/>
              </a:rPr>
            </a:br>
            <a:r>
              <a:rPr lang="en-US" dirty="0">
                <a:latin typeface="Roboto" charset="0"/>
                <a:ea typeface="Roboto" charset="0"/>
              </a:rPr>
              <a:t>Grades 9-12</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Session Procedure</a:t>
            </a:r>
            <a:endParaRPr dirty="0"/>
          </a:p>
        </p:txBody>
      </p:sp>
      <p:sp>
        <p:nvSpPr>
          <p:cNvPr id="148" name="Shape 148"/>
          <p:cNvSpPr txBox="1">
            <a:spLocks noGrp="1"/>
          </p:cNvSpPr>
          <p:nvPr>
            <p:ph type="body" idx="1"/>
          </p:nvPr>
        </p:nvSpPr>
        <p:spPr>
          <a:xfrm>
            <a:off x="150225" y="1229875"/>
            <a:ext cx="8682000" cy="3339000"/>
          </a:xfrm>
          <a:prstGeom prst="rect">
            <a:avLst/>
          </a:prstGeom>
        </p:spPr>
        <p:txBody>
          <a:bodyPr spcFirstLastPara="1" wrap="square" lIns="91425" tIns="91425" rIns="91425" bIns="91425" anchor="t" anchorCtr="0">
            <a:noAutofit/>
          </a:bodyPr>
          <a:lstStyle/>
          <a:p>
            <a:pPr marL="457200" lvl="0" indent="-342900" rtl="0">
              <a:lnSpc>
                <a:spcPct val="100000"/>
              </a:lnSpc>
              <a:spcBef>
                <a:spcPts val="0"/>
              </a:spcBef>
              <a:spcAft>
                <a:spcPts val="0"/>
              </a:spcAft>
              <a:buClr>
                <a:srgbClr val="000000"/>
              </a:buClr>
              <a:buSzPts val="1800"/>
              <a:buAutoNum type="arabicPeriod"/>
            </a:pPr>
            <a:r>
              <a:rPr lang="en" sz="2400" dirty="0">
                <a:solidFill>
                  <a:srgbClr val="000000"/>
                </a:solidFill>
              </a:rPr>
              <a:t>Break into groups.</a:t>
            </a:r>
            <a:br>
              <a:rPr lang="en" sz="2400" dirty="0">
                <a:solidFill>
                  <a:srgbClr val="000000"/>
                </a:solidFill>
              </a:rPr>
            </a:br>
            <a:endParaRPr lang="en" sz="2400" dirty="0">
              <a:solidFill>
                <a:srgbClr val="000000"/>
              </a:solidFill>
            </a:endParaRPr>
          </a:p>
          <a:p>
            <a:pPr marL="457200" lvl="0" indent="-342900" rtl="0">
              <a:lnSpc>
                <a:spcPct val="100000"/>
              </a:lnSpc>
              <a:spcBef>
                <a:spcPts val="0"/>
              </a:spcBef>
              <a:spcAft>
                <a:spcPts val="0"/>
              </a:spcAft>
              <a:buClr>
                <a:srgbClr val="000000"/>
              </a:buClr>
              <a:buSzPts val="1800"/>
              <a:buAutoNum type="arabicPeriod"/>
            </a:pPr>
            <a:r>
              <a:rPr lang="en-US" sz="2400" dirty="0">
                <a:solidFill>
                  <a:srgbClr val="000000"/>
                </a:solidFill>
              </a:rPr>
              <a:t>Rotate through each station for hands-on demonstration of the activity.</a:t>
            </a:r>
            <a:br>
              <a:rPr lang="en-US" sz="2400" dirty="0">
                <a:solidFill>
                  <a:srgbClr val="000000"/>
                </a:solidFill>
              </a:rPr>
            </a:br>
            <a:endParaRPr lang="en-US" sz="2400" dirty="0">
              <a:solidFill>
                <a:srgbClr val="000000"/>
              </a:solidFill>
            </a:endParaRPr>
          </a:p>
          <a:p>
            <a:pPr marL="457200" lvl="0" indent="-342900" rtl="0">
              <a:lnSpc>
                <a:spcPct val="100000"/>
              </a:lnSpc>
              <a:spcBef>
                <a:spcPts val="0"/>
              </a:spcBef>
              <a:spcAft>
                <a:spcPts val="0"/>
              </a:spcAft>
              <a:buClr>
                <a:srgbClr val="000000"/>
              </a:buClr>
              <a:buSzPts val="1800"/>
              <a:buAutoNum type="arabicPeriod"/>
            </a:pPr>
            <a:r>
              <a:rPr lang="en-US" sz="2400" dirty="0">
                <a:solidFill>
                  <a:srgbClr val="000000"/>
                </a:solidFill>
              </a:rPr>
              <a:t>8 minutes per station.</a:t>
            </a:r>
            <a:br>
              <a:rPr lang="en-US" sz="2400" dirty="0">
                <a:solidFill>
                  <a:srgbClr val="000000"/>
                </a:solidFill>
              </a:rPr>
            </a:br>
            <a:endParaRPr lang="en-US" sz="2400" dirty="0">
              <a:solidFill>
                <a:srgbClr val="000000"/>
              </a:solidFill>
            </a:endParaRPr>
          </a:p>
          <a:p>
            <a:pPr marL="457200" lvl="0" indent="-342900" rtl="0">
              <a:lnSpc>
                <a:spcPct val="100000"/>
              </a:lnSpc>
              <a:spcBef>
                <a:spcPts val="0"/>
              </a:spcBef>
              <a:spcAft>
                <a:spcPts val="0"/>
              </a:spcAft>
              <a:buClr>
                <a:srgbClr val="000000"/>
              </a:buClr>
              <a:buSzPts val="1800"/>
              <a:buAutoNum type="arabicPeriod"/>
            </a:pPr>
            <a:r>
              <a:rPr lang="en-US" sz="2400" dirty="0">
                <a:solidFill>
                  <a:srgbClr val="000000"/>
                </a:solidFill>
              </a:rPr>
              <a:t>Come back together for discussion &amp; wrap-up.</a:t>
            </a:r>
          </a:p>
          <a:p>
            <a:pPr marL="457200" lvl="0" indent="-342900" rtl="0">
              <a:lnSpc>
                <a:spcPct val="100000"/>
              </a:lnSpc>
              <a:spcBef>
                <a:spcPts val="0"/>
              </a:spcBef>
              <a:spcAft>
                <a:spcPts val="0"/>
              </a:spcAft>
              <a:buClr>
                <a:srgbClr val="000000"/>
              </a:buClr>
              <a:buSzPts val="1800"/>
              <a:buAutoNum type="arabicPeriod"/>
            </a:pPr>
            <a:endParaRPr dirty="0">
              <a:solidFill>
                <a:srgbClr val="000000"/>
              </a:solidFill>
            </a:endParaRPr>
          </a:p>
          <a:p>
            <a:pPr marL="0" lvl="0" indent="0">
              <a:spcBef>
                <a:spcPts val="0"/>
              </a:spcBef>
              <a:spcAft>
                <a:spcPts val="1600"/>
              </a:spcAft>
              <a:buNone/>
            </a:pP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Why communicate science?</a:t>
            </a:r>
            <a:endParaRPr dirty="0"/>
          </a:p>
        </p:txBody>
      </p:sp>
      <p:sp>
        <p:nvSpPr>
          <p:cNvPr id="97" name="Shape 97"/>
          <p:cNvSpPr txBox="1"/>
          <p:nvPr/>
        </p:nvSpPr>
        <p:spPr>
          <a:xfrm>
            <a:off x="899900" y="1287938"/>
            <a:ext cx="3352800" cy="135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Times New Roman"/>
              <a:buNone/>
            </a:pPr>
            <a:r>
              <a:rPr lang="en" sz="2400" i="0" u="none">
                <a:solidFill>
                  <a:schemeClr val="dk1"/>
                </a:solidFill>
                <a:latin typeface="Roboto"/>
                <a:ea typeface="Roboto"/>
                <a:cs typeface="Roboto"/>
                <a:sym typeface="Roboto"/>
              </a:rPr>
              <a:t>The public needs </a:t>
            </a:r>
            <a:endParaRPr sz="2400">
              <a:latin typeface="Roboto"/>
              <a:ea typeface="Roboto"/>
              <a:cs typeface="Roboto"/>
              <a:sym typeface="Roboto"/>
            </a:endParaRPr>
          </a:p>
          <a:p>
            <a:pPr marL="0" marR="0" lvl="0" indent="0" algn="l" rtl="0">
              <a:lnSpc>
                <a:spcPct val="100000"/>
              </a:lnSpc>
              <a:spcBef>
                <a:spcPts val="0"/>
              </a:spcBef>
              <a:spcAft>
                <a:spcPts val="0"/>
              </a:spcAft>
              <a:buClr>
                <a:schemeClr val="dk1"/>
              </a:buClr>
              <a:buSzPts val="2800"/>
              <a:buFont typeface="Times New Roman"/>
              <a:buNone/>
            </a:pPr>
            <a:r>
              <a:rPr lang="en" sz="2400" i="0" u="none">
                <a:solidFill>
                  <a:schemeClr val="dk1"/>
                </a:solidFill>
                <a:latin typeface="Roboto"/>
                <a:ea typeface="Roboto"/>
                <a:cs typeface="Roboto"/>
                <a:sym typeface="Roboto"/>
              </a:rPr>
              <a:t>to become more knowledgeable </a:t>
            </a:r>
            <a:endParaRPr sz="2400">
              <a:latin typeface="Roboto"/>
              <a:ea typeface="Roboto"/>
              <a:cs typeface="Roboto"/>
              <a:sym typeface="Roboto"/>
            </a:endParaRPr>
          </a:p>
          <a:p>
            <a:pPr marL="0" marR="0" lvl="0" indent="0" algn="l" rtl="0">
              <a:lnSpc>
                <a:spcPct val="100000"/>
              </a:lnSpc>
              <a:spcBef>
                <a:spcPts val="0"/>
              </a:spcBef>
              <a:spcAft>
                <a:spcPts val="0"/>
              </a:spcAft>
              <a:buClr>
                <a:schemeClr val="dk1"/>
              </a:buClr>
              <a:buSzPts val="2800"/>
              <a:buFont typeface="Times New Roman"/>
              <a:buNone/>
            </a:pPr>
            <a:r>
              <a:rPr lang="en" sz="2400" i="0" u="none">
                <a:solidFill>
                  <a:schemeClr val="dk1"/>
                </a:solidFill>
                <a:latin typeface="Roboto"/>
                <a:ea typeface="Roboto"/>
                <a:cs typeface="Roboto"/>
                <a:sym typeface="Roboto"/>
              </a:rPr>
              <a:t>about science.  </a:t>
            </a:r>
            <a:endParaRPr sz="2400">
              <a:latin typeface="Roboto"/>
              <a:ea typeface="Roboto"/>
              <a:cs typeface="Roboto"/>
              <a:sym typeface="Roboto"/>
            </a:endParaRPr>
          </a:p>
        </p:txBody>
      </p:sp>
      <p:sp>
        <p:nvSpPr>
          <p:cNvPr id="98" name="Shape 98"/>
          <p:cNvSpPr txBox="1"/>
          <p:nvPr/>
        </p:nvSpPr>
        <p:spPr>
          <a:xfrm>
            <a:off x="4764950" y="1229875"/>
            <a:ext cx="4206000" cy="1362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Times New Roman"/>
              <a:buNone/>
            </a:pPr>
            <a:r>
              <a:rPr lang="en" sz="2400" i="0" u="none">
                <a:solidFill>
                  <a:schemeClr val="dk1"/>
                </a:solidFill>
                <a:latin typeface="Roboto"/>
                <a:ea typeface="Roboto"/>
                <a:cs typeface="Roboto"/>
                <a:sym typeface="Roboto"/>
              </a:rPr>
              <a:t>Scientists need to become </a:t>
            </a:r>
            <a:endParaRPr sz="2400">
              <a:latin typeface="Roboto"/>
              <a:ea typeface="Roboto"/>
              <a:cs typeface="Roboto"/>
              <a:sym typeface="Roboto"/>
            </a:endParaRPr>
          </a:p>
          <a:p>
            <a:pPr marL="0" marR="0" lvl="0" indent="0" algn="l" rtl="0">
              <a:lnSpc>
                <a:spcPct val="100000"/>
              </a:lnSpc>
              <a:spcBef>
                <a:spcPts val="0"/>
              </a:spcBef>
              <a:spcAft>
                <a:spcPts val="0"/>
              </a:spcAft>
              <a:buClr>
                <a:schemeClr val="dk1"/>
              </a:buClr>
              <a:buSzPts val="2800"/>
              <a:buFont typeface="Times New Roman"/>
              <a:buNone/>
            </a:pPr>
            <a:r>
              <a:rPr lang="en" sz="2400" i="0" u="none">
                <a:solidFill>
                  <a:schemeClr val="dk1"/>
                </a:solidFill>
                <a:latin typeface="Roboto"/>
                <a:ea typeface="Roboto"/>
                <a:cs typeface="Roboto"/>
                <a:sym typeface="Roboto"/>
              </a:rPr>
              <a:t>much more involved with</a:t>
            </a:r>
            <a:endParaRPr sz="2400">
              <a:latin typeface="Roboto"/>
              <a:ea typeface="Roboto"/>
              <a:cs typeface="Roboto"/>
              <a:sym typeface="Roboto"/>
            </a:endParaRPr>
          </a:p>
          <a:p>
            <a:pPr marL="0" marR="0" lvl="0" indent="0" algn="l" rtl="0">
              <a:lnSpc>
                <a:spcPct val="100000"/>
              </a:lnSpc>
              <a:spcBef>
                <a:spcPts val="0"/>
              </a:spcBef>
              <a:spcAft>
                <a:spcPts val="0"/>
              </a:spcAft>
              <a:buClr>
                <a:schemeClr val="dk1"/>
              </a:buClr>
              <a:buSzPts val="2800"/>
              <a:buFont typeface="Times New Roman"/>
              <a:buNone/>
            </a:pPr>
            <a:r>
              <a:rPr lang="en" sz="2400" i="0" u="none">
                <a:solidFill>
                  <a:schemeClr val="dk1"/>
                </a:solidFill>
                <a:latin typeface="Roboto"/>
                <a:ea typeface="Roboto"/>
                <a:cs typeface="Roboto"/>
                <a:sym typeface="Roboto"/>
              </a:rPr>
              <a:t>and knowledgeable about</a:t>
            </a:r>
            <a:endParaRPr sz="2400">
              <a:latin typeface="Roboto"/>
              <a:ea typeface="Roboto"/>
              <a:cs typeface="Roboto"/>
              <a:sym typeface="Roboto"/>
            </a:endParaRPr>
          </a:p>
          <a:p>
            <a:pPr marL="0" marR="0" lvl="0" indent="0" algn="l" rtl="0">
              <a:lnSpc>
                <a:spcPct val="100000"/>
              </a:lnSpc>
              <a:spcBef>
                <a:spcPts val="0"/>
              </a:spcBef>
              <a:spcAft>
                <a:spcPts val="0"/>
              </a:spcAft>
              <a:buClr>
                <a:schemeClr val="dk1"/>
              </a:buClr>
              <a:buSzPts val="2800"/>
              <a:buFont typeface="Times New Roman"/>
              <a:buNone/>
            </a:pPr>
            <a:r>
              <a:rPr lang="en" sz="2400" i="0" u="none">
                <a:solidFill>
                  <a:schemeClr val="dk1"/>
                </a:solidFill>
                <a:latin typeface="Roboto"/>
                <a:ea typeface="Roboto"/>
                <a:cs typeface="Roboto"/>
                <a:sym typeface="Roboto"/>
              </a:rPr>
              <a:t>the public as learners. </a:t>
            </a:r>
            <a:endParaRPr sz="2400">
              <a:latin typeface="Roboto"/>
              <a:ea typeface="Roboto"/>
              <a:cs typeface="Roboto"/>
              <a:sym typeface="Roboto"/>
            </a:endParaRPr>
          </a:p>
        </p:txBody>
      </p:sp>
      <p:sp>
        <p:nvSpPr>
          <p:cNvPr id="99" name="Shape 99"/>
          <p:cNvSpPr txBox="1"/>
          <p:nvPr/>
        </p:nvSpPr>
        <p:spPr>
          <a:xfrm>
            <a:off x="1762550" y="3549497"/>
            <a:ext cx="5105400" cy="725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3600" b="1" i="0" u="none" dirty="0">
                <a:solidFill>
                  <a:schemeClr val="accent3"/>
                </a:solidFill>
                <a:latin typeface="Roboto"/>
                <a:ea typeface="Roboto"/>
                <a:cs typeface="Roboto"/>
                <a:sym typeface="Roboto"/>
              </a:rPr>
              <a:t>Scientists as educators</a:t>
            </a:r>
            <a:endParaRPr dirty="0">
              <a:solidFill>
                <a:schemeClr val="accent3"/>
              </a:solidFill>
              <a:latin typeface="Roboto"/>
              <a:ea typeface="Roboto"/>
              <a:cs typeface="Roboto"/>
              <a:sym typeface="Roboto"/>
            </a:endParaRPr>
          </a:p>
        </p:txBody>
      </p:sp>
      <p:sp>
        <p:nvSpPr>
          <p:cNvPr id="100" name="Shape 100"/>
          <p:cNvSpPr txBox="1"/>
          <p:nvPr/>
        </p:nvSpPr>
        <p:spPr>
          <a:xfrm>
            <a:off x="3374000" y="1513606"/>
            <a:ext cx="1333500" cy="1166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600"/>
              <a:buFont typeface="Times New Roman"/>
              <a:buNone/>
            </a:pPr>
            <a:r>
              <a:rPr lang="en" sz="9600" b="0" i="0" u="none">
                <a:solidFill>
                  <a:schemeClr val="dk1"/>
                </a:solidFill>
                <a:latin typeface="Times New Roman"/>
                <a:ea typeface="Times New Roman"/>
                <a:cs typeface="Times New Roman"/>
                <a:sym typeface="Times New Roman"/>
              </a:rPr>
              <a:t>⇦</a:t>
            </a:r>
            <a:endParaRPr/>
          </a:p>
        </p:txBody>
      </p:sp>
      <p:sp>
        <p:nvSpPr>
          <p:cNvPr id="101" name="Shape 101"/>
          <p:cNvSpPr txBox="1"/>
          <p:nvPr/>
        </p:nvSpPr>
        <p:spPr>
          <a:xfrm rot="10800000">
            <a:off x="3349925" y="1425481"/>
            <a:ext cx="1333500" cy="1166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600"/>
              <a:buFont typeface="Times New Roman"/>
              <a:buNone/>
            </a:pPr>
            <a:r>
              <a:rPr lang="en" sz="9600" b="0" i="0" u="none">
                <a:solidFill>
                  <a:schemeClr val="dk1"/>
                </a:solidFill>
                <a:latin typeface="Times New Roman"/>
                <a:ea typeface="Times New Roman"/>
                <a:cs typeface="Times New Roman"/>
                <a:sym typeface="Times New Roman"/>
              </a:rPr>
              <a:t>⇦</a:t>
            </a:r>
            <a:endParaRPr/>
          </a:p>
        </p:txBody>
      </p:sp>
      <p:sp>
        <p:nvSpPr>
          <p:cNvPr id="8" name="TextBox 7"/>
          <p:cNvSpPr txBox="1"/>
          <p:nvPr/>
        </p:nvSpPr>
        <p:spPr>
          <a:xfrm>
            <a:off x="311700" y="994952"/>
            <a:ext cx="8375100" cy="2554545"/>
          </a:xfrm>
          <a:prstGeom prst="rect">
            <a:avLst/>
          </a:prstGeom>
          <a:solidFill>
            <a:schemeClr val="tx1">
              <a:lumMod val="75000"/>
            </a:schemeClr>
          </a:solidFill>
        </p:spPr>
        <p:txBody>
          <a:bodyPr wrap="square" rtlCol="0">
            <a:spAutoFit/>
          </a:bodyPr>
          <a:lstStyle/>
          <a:p>
            <a:r>
              <a:rPr lang="en-US" sz="3200" dirty="0">
                <a:solidFill>
                  <a:schemeClr val="bg1"/>
                </a:solidFill>
              </a:rPr>
              <a:t>Graduate students are preparing for two careers:</a:t>
            </a:r>
          </a:p>
          <a:p>
            <a:r>
              <a:rPr lang="en-US" sz="3200" dirty="0">
                <a:solidFill>
                  <a:schemeClr val="bg1"/>
                </a:solidFill>
              </a:rPr>
              <a:t>*Research Scientist  </a:t>
            </a:r>
          </a:p>
          <a:p>
            <a:r>
              <a:rPr lang="en-US" sz="3200" dirty="0">
                <a:solidFill>
                  <a:schemeClr val="bg1"/>
                </a:solidFill>
              </a:rPr>
              <a:t>&amp;</a:t>
            </a:r>
          </a:p>
          <a:p>
            <a:r>
              <a:rPr lang="en-US" sz="3200" dirty="0">
                <a:solidFill>
                  <a:schemeClr val="bg1"/>
                </a:solidFill>
              </a:rPr>
              <a:t>*Science Communicator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10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3962400" y="1890131"/>
            <a:ext cx="4572000" cy="6078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US" b="1" dirty="0">
                <a:solidFill>
                  <a:srgbClr val="003366"/>
                </a:solidFill>
              </a:rPr>
              <a:t>tinyurl.com/</a:t>
            </a:r>
            <a:r>
              <a:rPr lang="en-US" b="1" dirty="0" err="1">
                <a:solidFill>
                  <a:srgbClr val="003366"/>
                </a:solidFill>
              </a:rPr>
              <a:t>vasealessonplans</a:t>
            </a:r>
            <a:endParaRPr b="1" dirty="0">
              <a:solidFill>
                <a:srgbClr val="003366"/>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93" y="245420"/>
            <a:ext cx="3357361" cy="207477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2495550"/>
            <a:ext cx="3345354" cy="226673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3786" y="361950"/>
            <a:ext cx="1969227" cy="136270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85750"/>
            <a:ext cx="8520600" cy="607800"/>
          </a:xfrm>
        </p:spPr>
        <p:txBody>
          <a:bodyPr/>
          <a:lstStyle/>
          <a:p>
            <a:r>
              <a:rPr lang="en-US" dirty="0"/>
              <a:t>Thank you!</a:t>
            </a:r>
          </a:p>
        </p:txBody>
      </p:sp>
      <p:sp>
        <p:nvSpPr>
          <p:cNvPr id="4" name="Shape 148"/>
          <p:cNvSpPr txBox="1">
            <a:spLocks noGrp="1"/>
          </p:cNvSpPr>
          <p:nvPr>
            <p:ph type="body" idx="1"/>
          </p:nvPr>
        </p:nvSpPr>
        <p:spPr>
          <a:xfrm>
            <a:off x="228600" y="1047750"/>
            <a:ext cx="8520600" cy="3657600"/>
          </a:xfrm>
          <a:prstGeom prst="rect">
            <a:avLst/>
          </a:prstGeom>
        </p:spPr>
        <p:txBody>
          <a:bodyPr spcFirstLastPara="1" wrap="square" lIns="91425" tIns="91425" rIns="91425" bIns="91425" anchor="t" anchorCtr="0">
            <a:noAutofit/>
          </a:bodyPr>
          <a:lstStyle/>
          <a:p>
            <a:pPr lvl="0">
              <a:lnSpc>
                <a:spcPct val="100000"/>
              </a:lnSpc>
              <a:buClr>
                <a:srgbClr val="000000"/>
              </a:buClr>
              <a:buNone/>
            </a:pPr>
            <a:r>
              <a:rPr lang="en" sz="2000" dirty="0">
                <a:solidFill>
                  <a:schemeClr val="bg2"/>
                </a:solidFill>
              </a:rPr>
              <a:t>Lisa Lawrence, Education Leader</a:t>
            </a:r>
          </a:p>
          <a:p>
            <a:pPr lvl="0">
              <a:lnSpc>
                <a:spcPct val="100000"/>
              </a:lnSpc>
              <a:buClr>
                <a:srgbClr val="000000"/>
              </a:buClr>
              <a:buNone/>
            </a:pPr>
            <a:r>
              <a:rPr lang="en" sz="2000" dirty="0">
                <a:solidFill>
                  <a:schemeClr val="bg2"/>
                </a:solidFill>
              </a:rPr>
              <a:t>     Marine Advisory Program/Virginia Sea Grant @ VIMS</a:t>
            </a:r>
          </a:p>
          <a:p>
            <a:pPr lvl="0">
              <a:lnSpc>
                <a:spcPct val="100000"/>
              </a:lnSpc>
              <a:buClr>
                <a:srgbClr val="000000"/>
              </a:buClr>
              <a:buNone/>
            </a:pPr>
            <a:r>
              <a:rPr lang="en" sz="2000" dirty="0">
                <a:solidFill>
                  <a:schemeClr val="bg2"/>
                </a:solidFill>
              </a:rPr>
              <a:t>     </a:t>
            </a:r>
            <a:r>
              <a:rPr lang="en" sz="2000" b="1" dirty="0">
                <a:solidFill>
                  <a:schemeClr val="bg2"/>
                </a:solidFill>
              </a:rPr>
              <a:t>ayers@vims.edu</a:t>
            </a:r>
            <a:r>
              <a:rPr lang="en" sz="2000" dirty="0">
                <a:solidFill>
                  <a:schemeClr val="bg2"/>
                </a:solidFill>
              </a:rPr>
              <a:t>     </a:t>
            </a:r>
          </a:p>
          <a:p>
            <a:pPr lvl="0">
              <a:lnSpc>
                <a:spcPct val="100000"/>
              </a:lnSpc>
              <a:buClr>
                <a:srgbClr val="000000"/>
              </a:buClr>
              <a:buNone/>
            </a:pPr>
            <a:endParaRPr lang="en" sz="2000" dirty="0">
              <a:solidFill>
                <a:schemeClr val="bg2"/>
              </a:solidFill>
            </a:endParaRPr>
          </a:p>
          <a:p>
            <a:pPr lvl="0">
              <a:lnSpc>
                <a:spcPct val="100000"/>
              </a:lnSpc>
              <a:buClr>
                <a:srgbClr val="000000"/>
              </a:buClr>
              <a:buNone/>
            </a:pPr>
            <a:r>
              <a:rPr lang="en" sz="2000" dirty="0">
                <a:solidFill>
                  <a:schemeClr val="bg2"/>
                </a:solidFill>
              </a:rPr>
              <a:t>Carol Hopper Brill </a:t>
            </a:r>
          </a:p>
          <a:p>
            <a:pPr lvl="0">
              <a:lnSpc>
                <a:spcPct val="100000"/>
              </a:lnSpc>
              <a:buClr>
                <a:srgbClr val="000000"/>
              </a:buClr>
              <a:buNone/>
            </a:pPr>
            <a:r>
              <a:rPr lang="en" sz="2000" dirty="0">
                <a:solidFill>
                  <a:schemeClr val="bg2"/>
                </a:solidFill>
              </a:rPr>
              <a:t>	Marine Advisory Program/Virginia Sea Grant @ VIMS</a:t>
            </a:r>
          </a:p>
          <a:p>
            <a:pPr lvl="0">
              <a:lnSpc>
                <a:spcPct val="100000"/>
              </a:lnSpc>
              <a:buClr>
                <a:srgbClr val="000000"/>
              </a:buClr>
              <a:buNone/>
            </a:pPr>
            <a:r>
              <a:rPr lang="en" sz="2000" dirty="0">
                <a:solidFill>
                  <a:schemeClr val="bg2"/>
                </a:solidFill>
              </a:rPr>
              <a:t>	</a:t>
            </a:r>
            <a:r>
              <a:rPr lang="en" sz="2000" b="1" dirty="0">
                <a:solidFill>
                  <a:schemeClr val="bg2"/>
                </a:solidFill>
              </a:rPr>
              <a:t>chopper@vims.edu</a:t>
            </a:r>
            <a:endParaRPr sz="2000" b="1" dirty="0">
              <a:solidFill>
                <a:schemeClr val="bg2"/>
              </a:solidFill>
            </a:endParaRPr>
          </a:p>
        </p:txBody>
      </p:sp>
    </p:spTree>
    <p:extLst>
      <p:ext uri="{BB962C8B-B14F-4D97-AF65-F5344CB8AC3E}">
        <p14:creationId xmlns:p14="http://schemas.microsoft.com/office/powerpoint/2010/main" val="3953365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Broader Impacts</a:t>
            </a:r>
            <a:endParaRPr/>
          </a:p>
        </p:txBody>
      </p:sp>
      <p:sp>
        <p:nvSpPr>
          <p:cNvPr id="107" name="Shape 107"/>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2800"/>
              <a:buFont typeface="Times New Roman"/>
              <a:buNone/>
            </a:pPr>
            <a:r>
              <a:rPr lang="en" sz="2400">
                <a:solidFill>
                  <a:srgbClr val="000000"/>
                </a:solidFill>
              </a:rPr>
              <a:t>Potential to benefit society and contribute to the </a:t>
            </a:r>
            <a:br>
              <a:rPr lang="en" sz="2400">
                <a:solidFill>
                  <a:srgbClr val="000000"/>
                </a:solidFill>
              </a:rPr>
            </a:br>
            <a:r>
              <a:rPr lang="en" sz="2400">
                <a:solidFill>
                  <a:srgbClr val="000000"/>
                </a:solidFill>
              </a:rPr>
              <a:t>achievement of specific, desired societal outcomes.</a:t>
            </a:r>
            <a:endParaRPr sz="2400">
              <a:solidFill>
                <a:srgbClr val="000000"/>
              </a:solidFill>
            </a:endParaRPr>
          </a:p>
          <a:p>
            <a:pPr marL="0" lvl="0" indent="0">
              <a:spcBef>
                <a:spcPts val="0"/>
              </a:spcBef>
              <a:spcAft>
                <a:spcPts val="1600"/>
              </a:spcAft>
              <a:buNone/>
            </a:pPr>
            <a:endParaRPr/>
          </a:p>
        </p:txBody>
      </p:sp>
      <p:pic>
        <p:nvPicPr>
          <p:cNvPr id="108" name="Shape 108" descr="C:\Users\chopper\Documents\HOPPER BRILL documents\TeachingCollegeCourse\2012_ScientificCommunication\Images\Education - AGU Education Site_Page_1-crop.jpg"/>
          <p:cNvPicPr preferRelativeResize="0"/>
          <p:nvPr/>
        </p:nvPicPr>
        <p:blipFill rotWithShape="1">
          <a:blip r:embed="rId3">
            <a:alphaModFix/>
          </a:blip>
          <a:srcRect/>
          <a:stretch/>
        </p:blipFill>
        <p:spPr>
          <a:xfrm>
            <a:off x="357812" y="2361219"/>
            <a:ext cx="3415903" cy="1631156"/>
          </a:xfrm>
          <a:prstGeom prst="rect">
            <a:avLst/>
          </a:prstGeom>
          <a:noFill/>
          <a:ln>
            <a:noFill/>
          </a:ln>
        </p:spPr>
      </p:pic>
      <p:pic>
        <p:nvPicPr>
          <p:cNvPr id="109" name="Shape 109" descr="C:\Users\chopper\Documents\HOPPER BRILL documents\TeachingCollegeCourse\2012_ScientificCommunication\Images\AAAS - Communicating Science-crop.jpg"/>
          <p:cNvPicPr preferRelativeResize="0"/>
          <p:nvPr/>
        </p:nvPicPr>
        <p:blipFill rotWithShape="1">
          <a:blip r:embed="rId4">
            <a:alphaModFix/>
          </a:blip>
          <a:srcRect/>
          <a:stretch/>
        </p:blipFill>
        <p:spPr>
          <a:xfrm>
            <a:off x="4032337" y="2247675"/>
            <a:ext cx="3153964" cy="207764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808401" y="54289"/>
            <a:ext cx="7396835" cy="607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Virginia Scientists and Educators Alliance</a:t>
            </a:r>
            <a:endParaRPr dirty="0"/>
          </a:p>
        </p:txBody>
      </p:sp>
      <p:grpSp>
        <p:nvGrpSpPr>
          <p:cNvPr id="119" name="Shape 119"/>
          <p:cNvGrpSpPr/>
          <p:nvPr/>
        </p:nvGrpSpPr>
        <p:grpSpPr>
          <a:xfrm>
            <a:off x="13729" y="662089"/>
            <a:ext cx="3271063" cy="2398379"/>
            <a:chOff x="1126863" y="2013875"/>
            <a:chExt cx="1944600" cy="1569600"/>
          </a:xfrm>
        </p:grpSpPr>
        <p:sp>
          <p:nvSpPr>
            <p:cNvPr id="120" name="Shape 120"/>
            <p:cNvSpPr/>
            <p:nvPr/>
          </p:nvSpPr>
          <p:spPr>
            <a:xfrm>
              <a:off x="1126863" y="2013875"/>
              <a:ext cx="1944600" cy="1569600"/>
            </a:xfrm>
            <a:prstGeom prst="round2DiagRect">
              <a:avLst>
                <a:gd name="adj1" fmla="val 0"/>
                <a:gd name="adj2" fmla="val 17764"/>
              </a:avLst>
            </a:prstGeom>
            <a:solidFill>
              <a:srgbClr val="307BF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1" name="Shape 121"/>
            <p:cNvSpPr txBox="1"/>
            <p:nvPr/>
          </p:nvSpPr>
          <p:spPr>
            <a:xfrm>
              <a:off x="1243595" y="2089226"/>
              <a:ext cx="1451700" cy="459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600" b="1" dirty="0">
                  <a:solidFill>
                    <a:srgbClr val="FFFFFF"/>
                  </a:solidFill>
                  <a:latin typeface="Roboto"/>
                  <a:ea typeface="Roboto"/>
                  <a:cs typeface="Roboto"/>
                  <a:sym typeface="Roboto"/>
                </a:rPr>
                <a:t>VIMS Education Teams</a:t>
              </a:r>
              <a:endParaRPr sz="1600" dirty="0">
                <a:solidFill>
                  <a:srgbClr val="FFFFFF"/>
                </a:solidFill>
                <a:latin typeface="Roboto"/>
                <a:ea typeface="Roboto"/>
                <a:cs typeface="Roboto"/>
                <a:sym typeface="Roboto"/>
              </a:endParaRPr>
            </a:p>
          </p:txBody>
        </p:sp>
        <p:sp>
          <p:nvSpPr>
            <p:cNvPr id="122" name="Shape 122"/>
            <p:cNvSpPr txBox="1"/>
            <p:nvPr/>
          </p:nvSpPr>
          <p:spPr>
            <a:xfrm>
              <a:off x="1233287" y="2373050"/>
              <a:ext cx="1688400" cy="5124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1600"/>
                </a:spcAft>
                <a:buClr>
                  <a:srgbClr val="000000"/>
                </a:buClr>
                <a:buSzPts val="1100"/>
                <a:buFont typeface="Arial"/>
                <a:buNone/>
              </a:pPr>
              <a:r>
                <a:rPr lang="en" dirty="0">
                  <a:solidFill>
                    <a:srgbClr val="FFFFFF"/>
                  </a:solidFill>
                  <a:latin typeface="Roboto"/>
                  <a:ea typeface="Roboto"/>
                  <a:cs typeface="Roboto"/>
                  <a:sym typeface="Roboto"/>
                </a:rPr>
                <a:t>Hands-on, investigative field experiences, curriculum and information material, teacher training, and public outreach events</a:t>
              </a:r>
              <a:endParaRPr dirty="0">
                <a:solidFill>
                  <a:srgbClr val="FFFFFF"/>
                </a:solidFill>
                <a:latin typeface="Roboto"/>
                <a:ea typeface="Roboto"/>
                <a:cs typeface="Roboto"/>
                <a:sym typeface="Roboto"/>
              </a:endParaRPr>
            </a:p>
          </p:txBody>
        </p:sp>
      </p:grpSp>
      <p:grpSp>
        <p:nvGrpSpPr>
          <p:cNvPr id="123" name="Shape 123"/>
          <p:cNvGrpSpPr/>
          <p:nvPr/>
        </p:nvGrpSpPr>
        <p:grpSpPr>
          <a:xfrm>
            <a:off x="5631483" y="1210915"/>
            <a:ext cx="3477439" cy="2486646"/>
            <a:chOff x="5015938" y="2013875"/>
            <a:chExt cx="3001200" cy="1569600"/>
          </a:xfrm>
        </p:grpSpPr>
        <p:sp>
          <p:nvSpPr>
            <p:cNvPr id="124" name="Shape 124"/>
            <p:cNvSpPr/>
            <p:nvPr/>
          </p:nvSpPr>
          <p:spPr>
            <a:xfrm>
              <a:off x="5015938" y="2013875"/>
              <a:ext cx="3001200" cy="1569600"/>
            </a:xfrm>
            <a:prstGeom prst="round2DiagRect">
              <a:avLst>
                <a:gd name="adj1" fmla="val 0"/>
                <a:gd name="adj2" fmla="val 17764"/>
              </a:avLst>
            </a:prstGeom>
            <a:solidFill>
              <a:srgbClr val="0944A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p:txBody>
        </p:sp>
        <p:sp>
          <p:nvSpPr>
            <p:cNvPr id="125" name="Shape 125"/>
            <p:cNvSpPr txBox="1"/>
            <p:nvPr/>
          </p:nvSpPr>
          <p:spPr>
            <a:xfrm>
              <a:off x="5360226" y="2256387"/>
              <a:ext cx="2417100" cy="459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600" b="1" dirty="0">
                  <a:solidFill>
                    <a:srgbClr val="FFFFFF"/>
                  </a:solidFill>
                  <a:latin typeface="Roboto"/>
                  <a:ea typeface="Roboto"/>
                  <a:cs typeface="Roboto"/>
                  <a:sym typeface="Roboto"/>
                </a:rPr>
                <a:t>Virginia Scientists and Educators Alliance</a:t>
              </a:r>
              <a:endParaRPr sz="1600" dirty="0">
                <a:solidFill>
                  <a:srgbClr val="FFFFFF"/>
                </a:solidFill>
                <a:latin typeface="Roboto"/>
                <a:ea typeface="Roboto"/>
                <a:cs typeface="Roboto"/>
                <a:sym typeface="Roboto"/>
              </a:endParaRPr>
            </a:p>
          </p:txBody>
        </p:sp>
        <p:sp>
          <p:nvSpPr>
            <p:cNvPr id="126" name="Shape 126"/>
            <p:cNvSpPr txBox="1"/>
            <p:nvPr/>
          </p:nvSpPr>
          <p:spPr>
            <a:xfrm>
              <a:off x="5360225" y="2716353"/>
              <a:ext cx="2417100" cy="512400"/>
            </a:xfrm>
            <a:prstGeom prst="rect">
              <a:avLst/>
            </a:prstGeom>
            <a:noFill/>
            <a:ln>
              <a:noFill/>
            </a:ln>
          </p:spPr>
          <p:txBody>
            <a:bodyPr spcFirstLastPara="1" wrap="square" lIns="91425" tIns="91425" rIns="91425" bIns="91425" anchor="t" anchorCtr="0">
              <a:noAutofit/>
            </a:bodyPr>
            <a:lstStyle/>
            <a:p>
              <a:pPr marL="0" lvl="0" indent="0">
                <a:lnSpc>
                  <a:spcPct val="115000"/>
                </a:lnSpc>
                <a:spcBef>
                  <a:spcPts val="0"/>
                </a:spcBef>
                <a:spcAft>
                  <a:spcPts val="1600"/>
                </a:spcAft>
                <a:buNone/>
              </a:pPr>
              <a:r>
                <a:rPr lang="en" dirty="0">
                  <a:solidFill>
                    <a:srgbClr val="FFFFFF"/>
                  </a:solidFill>
                  <a:latin typeface="Roboto"/>
                  <a:ea typeface="Roboto"/>
                  <a:cs typeface="Roboto"/>
                  <a:sym typeface="Roboto"/>
                </a:rPr>
                <a:t>Collaboration between Virginia science graduate students and K-12 science teachers to produce classroom lessons based on current research</a:t>
              </a:r>
              <a:endParaRPr dirty="0">
                <a:solidFill>
                  <a:srgbClr val="FFFFFF"/>
                </a:solidFill>
                <a:latin typeface="Roboto"/>
                <a:ea typeface="Roboto"/>
                <a:cs typeface="Roboto"/>
                <a:sym typeface="Roboto"/>
              </a:endParaRPr>
            </a:p>
          </p:txBody>
        </p:sp>
      </p:grpSp>
      <p:grpSp>
        <p:nvGrpSpPr>
          <p:cNvPr id="127" name="Shape 127"/>
          <p:cNvGrpSpPr/>
          <p:nvPr/>
        </p:nvGrpSpPr>
        <p:grpSpPr>
          <a:xfrm>
            <a:off x="5122374" y="2701271"/>
            <a:ext cx="261571" cy="260379"/>
            <a:chOff x="4858109" y="2631368"/>
            <a:chExt cx="316442" cy="315000"/>
          </a:xfrm>
        </p:grpSpPr>
        <p:sp>
          <p:nvSpPr>
            <p:cNvPr id="128" name="Shape 128"/>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9" name="Shape 129"/>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spcBef>
                  <a:spcPts val="0"/>
                </a:spcBef>
                <a:spcAft>
                  <a:spcPts val="0"/>
                </a:spcAft>
                <a:buNone/>
              </a:pPr>
              <a:br>
                <a:rPr lang="en"/>
              </a:br>
              <a:endParaRPr/>
            </a:p>
          </p:txBody>
        </p:sp>
      </p:grpSp>
      <p:grpSp>
        <p:nvGrpSpPr>
          <p:cNvPr id="130" name="Shape 130"/>
          <p:cNvGrpSpPr/>
          <p:nvPr/>
        </p:nvGrpSpPr>
        <p:grpSpPr>
          <a:xfrm>
            <a:off x="2590234" y="2613724"/>
            <a:ext cx="260366" cy="260366"/>
            <a:chOff x="3157188" y="909150"/>
            <a:chExt cx="470400" cy="470400"/>
          </a:xfrm>
        </p:grpSpPr>
        <p:sp>
          <p:nvSpPr>
            <p:cNvPr id="131" name="Shape 131"/>
            <p:cNvSpPr/>
            <p:nvPr/>
          </p:nvSpPr>
          <p:spPr>
            <a:xfrm>
              <a:off x="3157188" y="909150"/>
              <a:ext cx="470400" cy="470400"/>
            </a:xfrm>
            <a:prstGeom prst="ellipse">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2" name="Shape 132"/>
            <p:cNvSpPr/>
            <p:nvPr/>
          </p:nvSpPr>
          <p:spPr>
            <a:xfrm>
              <a:off x="3243138" y="995100"/>
              <a:ext cx="298500" cy="298500"/>
            </a:xfrm>
            <a:prstGeom prst="mathPlus">
              <a:avLst>
                <a:gd name="adj1" fmla="val 9900"/>
              </a:avLst>
            </a:prstGeom>
            <a:solidFill>
              <a:srgbClr val="307BF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pic>
        <p:nvPicPr>
          <p:cNvPr id="133" name="Shape 133" descr="Back Home"/>
          <p:cNvPicPr preferRelativeResize="0"/>
          <p:nvPr/>
        </p:nvPicPr>
        <p:blipFill rotWithShape="1">
          <a:blip r:embed="rId3">
            <a:alphaModFix/>
          </a:blip>
          <a:srcRect/>
          <a:stretch/>
        </p:blipFill>
        <p:spPr>
          <a:xfrm>
            <a:off x="3689242" y="3287788"/>
            <a:ext cx="1428750" cy="714375"/>
          </a:xfrm>
          <a:prstGeom prst="rect">
            <a:avLst/>
          </a:prstGeom>
          <a:noFill/>
          <a:ln>
            <a:noFill/>
          </a:ln>
        </p:spPr>
      </p:pic>
      <p:pic>
        <p:nvPicPr>
          <p:cNvPr id="134" name="Shape 134" descr="Z:\CBNERRS\Education\BWET\2013-2014\CECB\CECBPICS\Mathews HS Field\rsz_dsc_0030.jpg"/>
          <p:cNvPicPr preferRelativeResize="0"/>
          <p:nvPr/>
        </p:nvPicPr>
        <p:blipFill rotWithShape="1">
          <a:blip r:embed="rId4">
            <a:alphaModFix/>
          </a:blip>
          <a:srcRect l="19226" r="17086"/>
          <a:stretch/>
        </p:blipFill>
        <p:spPr>
          <a:xfrm>
            <a:off x="311701" y="3276299"/>
            <a:ext cx="1401664" cy="1152880"/>
          </a:xfrm>
          <a:prstGeom prst="rect">
            <a:avLst/>
          </a:prstGeom>
          <a:noFill/>
          <a:ln w="127000" cap="rnd" cmpd="sng">
            <a:solidFill>
              <a:srgbClr val="FFFFFF"/>
            </a:solidFill>
            <a:prstDash val="solid"/>
            <a:round/>
            <a:headEnd type="none" w="sm" len="sm"/>
            <a:tailEnd type="none" w="sm" len="sm"/>
          </a:ln>
          <a:effectLst>
            <a:outerShdw blurRad="76200" dist="95250" dir="10500000" sx="97000" sy="23000" kx="899842" ky="899842" algn="br" rotWithShape="0">
              <a:srgbClr val="000000">
                <a:alpha val="20000"/>
              </a:srgbClr>
            </a:outerShdw>
          </a:effectLst>
        </p:spPr>
      </p:pic>
      <p:pic>
        <p:nvPicPr>
          <p:cNvPr id="135" name="Shape 135" descr="C:\Users\chopper\Documents\HOPPER BRILL documents\GK-12 Program\GK-12_BroaderImpactsImages\PeasleyMS_BrandonC_classification_3354.JPG"/>
          <p:cNvPicPr preferRelativeResize="0"/>
          <p:nvPr/>
        </p:nvPicPr>
        <p:blipFill rotWithShape="1">
          <a:blip r:embed="rId5">
            <a:alphaModFix/>
          </a:blip>
          <a:srcRect t="19852"/>
          <a:stretch/>
        </p:blipFill>
        <p:spPr>
          <a:xfrm>
            <a:off x="1498126" y="3980620"/>
            <a:ext cx="1999639" cy="1066481"/>
          </a:xfrm>
          <a:prstGeom prst="rect">
            <a:avLst/>
          </a:prstGeom>
          <a:noFill/>
          <a:ln>
            <a:noFill/>
          </a:ln>
        </p:spPr>
      </p:pic>
      <p:pic>
        <p:nvPicPr>
          <p:cNvPr id="136" name="Shape 136" descr="VASEA_logo.gif"/>
          <p:cNvPicPr preferRelativeResize="0"/>
          <p:nvPr/>
        </p:nvPicPr>
        <p:blipFill>
          <a:blip r:embed="rId6">
            <a:alphaModFix/>
          </a:blip>
          <a:stretch>
            <a:fillRect/>
          </a:stretch>
        </p:blipFill>
        <p:spPr>
          <a:xfrm>
            <a:off x="6629400" y="3697561"/>
            <a:ext cx="1363189" cy="945466"/>
          </a:xfrm>
          <a:prstGeom prst="rect">
            <a:avLst/>
          </a:prstGeom>
          <a:noFill/>
          <a:ln>
            <a:noFill/>
          </a:ln>
        </p:spPr>
      </p:pic>
      <p:grpSp>
        <p:nvGrpSpPr>
          <p:cNvPr id="25" name="Shape 115"/>
          <p:cNvGrpSpPr/>
          <p:nvPr/>
        </p:nvGrpSpPr>
        <p:grpSpPr>
          <a:xfrm>
            <a:off x="2909286" y="993058"/>
            <a:ext cx="2843248" cy="2283241"/>
            <a:chOff x="3071457" y="2013875"/>
            <a:chExt cx="1944600" cy="1569600"/>
          </a:xfrm>
        </p:grpSpPr>
        <p:sp>
          <p:nvSpPr>
            <p:cNvPr id="26" name="Shape 116"/>
            <p:cNvSpPr/>
            <p:nvPr/>
          </p:nvSpPr>
          <p:spPr>
            <a:xfrm rot="10800000" flipH="1">
              <a:off x="3071457" y="2013875"/>
              <a:ext cx="1944600" cy="1569600"/>
            </a:xfrm>
            <a:prstGeom prst="round2DiagRect">
              <a:avLst>
                <a:gd name="adj1" fmla="val 0"/>
                <a:gd name="adj2" fmla="val 17764"/>
              </a:avLst>
            </a:prstGeom>
            <a:solidFill>
              <a:srgbClr val="0D5DD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 name="Shape 117"/>
            <p:cNvSpPr txBox="1"/>
            <p:nvPr/>
          </p:nvSpPr>
          <p:spPr>
            <a:xfrm>
              <a:off x="3220264" y="2120043"/>
              <a:ext cx="1647000" cy="459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600" b="1" dirty="0">
                  <a:solidFill>
                    <a:srgbClr val="FFFFFF"/>
                  </a:solidFill>
                  <a:latin typeface="Roboto"/>
                  <a:ea typeface="Roboto"/>
                  <a:cs typeface="Roboto"/>
                  <a:sym typeface="Roboto"/>
                </a:rPr>
                <a:t>North Carolina SciREN model</a:t>
              </a:r>
              <a:endParaRPr sz="1600" dirty="0">
                <a:solidFill>
                  <a:srgbClr val="FFFFFF"/>
                </a:solidFill>
                <a:latin typeface="Roboto"/>
                <a:ea typeface="Roboto"/>
                <a:cs typeface="Roboto"/>
                <a:sym typeface="Roboto"/>
              </a:endParaRPr>
            </a:p>
          </p:txBody>
        </p:sp>
        <p:sp>
          <p:nvSpPr>
            <p:cNvPr id="28" name="Shape 118"/>
            <p:cNvSpPr txBox="1"/>
            <p:nvPr/>
          </p:nvSpPr>
          <p:spPr>
            <a:xfrm>
              <a:off x="3260907" y="2542534"/>
              <a:ext cx="1665154" cy="512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dirty="0">
                  <a:solidFill>
                    <a:srgbClr val="FFFFFF"/>
                  </a:solidFill>
                  <a:latin typeface="Roboto"/>
                  <a:ea typeface="Roboto"/>
                  <a:cs typeface="Roboto"/>
                  <a:sym typeface="Roboto"/>
                </a:rPr>
                <a:t>Created by graduate students at UNC Institute of Marine Sciences and the SciREN teams now include graduate students NC universities</a:t>
              </a:r>
              <a:r>
                <a:rPr lang="en" sz="1000" dirty="0">
                  <a:solidFill>
                    <a:srgbClr val="FFFFFF"/>
                  </a:solidFill>
                  <a:latin typeface="Roboto"/>
                  <a:ea typeface="Roboto"/>
                  <a:cs typeface="Roboto"/>
                  <a:sym typeface="Roboto"/>
                </a:rPr>
                <a:t>.</a:t>
              </a:r>
              <a:r>
                <a:rPr lang="en" sz="1000" dirty="0">
                  <a:latin typeface="Roboto"/>
                  <a:ea typeface="Roboto"/>
                  <a:cs typeface="Roboto"/>
                  <a:sym typeface="Roboto"/>
                </a:rPr>
                <a:t> </a:t>
              </a:r>
              <a:r>
                <a:rPr lang="en" sz="1100" dirty="0">
                  <a:latin typeface="Roboto"/>
                  <a:ea typeface="Roboto"/>
                  <a:cs typeface="Roboto"/>
                  <a:sym typeface="Roboto"/>
                </a:rPr>
                <a:t> </a:t>
              </a:r>
              <a:endParaRPr sz="1100" dirty="0">
                <a:solidFill>
                  <a:srgbClr val="FFFFFF"/>
                </a:solidFill>
                <a:latin typeface="Roboto"/>
                <a:ea typeface="Roboto"/>
                <a:cs typeface="Roboto"/>
                <a:sym typeface="Roboto"/>
              </a:endParaRPr>
            </a:p>
          </p:txBody>
        </p:sp>
      </p:grpSp>
      <p:grpSp>
        <p:nvGrpSpPr>
          <p:cNvPr id="29" name="Shape 127"/>
          <p:cNvGrpSpPr/>
          <p:nvPr/>
        </p:nvGrpSpPr>
        <p:grpSpPr>
          <a:xfrm>
            <a:off x="5149459" y="2966799"/>
            <a:ext cx="261571" cy="260379"/>
            <a:chOff x="4858109" y="2631368"/>
            <a:chExt cx="316442" cy="315000"/>
          </a:xfrm>
        </p:grpSpPr>
        <p:sp>
          <p:nvSpPr>
            <p:cNvPr id="30" name="Shape 128"/>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 name="Shape 129"/>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91425" tIns="91425" rIns="91425" bIns="91425" anchor="ctr" anchorCtr="0">
              <a:noAutofit/>
            </a:bodyPr>
            <a:lstStyle/>
            <a:p>
              <a:pPr marL="0" lvl="0" indent="0">
                <a:spcBef>
                  <a:spcPts val="0"/>
                </a:spcBef>
                <a:spcAft>
                  <a:spcPts val="0"/>
                </a:spcAft>
                <a:buNone/>
              </a:pPr>
              <a:br>
                <a:rPr lang="en"/>
              </a:b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Objectives</a:t>
            </a:r>
            <a:endParaRPr/>
          </a:p>
        </p:txBody>
      </p:sp>
      <p:sp>
        <p:nvSpPr>
          <p:cNvPr id="148" name="Shape 148"/>
          <p:cNvSpPr txBox="1">
            <a:spLocks noGrp="1"/>
          </p:cNvSpPr>
          <p:nvPr>
            <p:ph type="body" idx="1"/>
          </p:nvPr>
        </p:nvSpPr>
        <p:spPr>
          <a:xfrm>
            <a:off x="150225" y="1229875"/>
            <a:ext cx="8682000" cy="3339000"/>
          </a:xfrm>
          <a:prstGeom prst="rect">
            <a:avLst/>
          </a:prstGeom>
        </p:spPr>
        <p:txBody>
          <a:bodyPr spcFirstLastPara="1" wrap="square" lIns="91425" tIns="91425" rIns="91425" bIns="91425" anchor="t" anchorCtr="0">
            <a:noAutofit/>
          </a:bodyPr>
          <a:lstStyle/>
          <a:p>
            <a:pPr marL="457200" lvl="0" indent="-342900" rtl="0">
              <a:lnSpc>
                <a:spcPct val="100000"/>
              </a:lnSpc>
              <a:spcBef>
                <a:spcPts val="0"/>
              </a:spcBef>
              <a:spcAft>
                <a:spcPts val="0"/>
              </a:spcAft>
              <a:buClr>
                <a:srgbClr val="000000"/>
              </a:buClr>
              <a:buSzPts val="1800"/>
              <a:buAutoNum type="arabicPeriod"/>
            </a:pPr>
            <a:r>
              <a:rPr lang="en" sz="2000" dirty="0">
                <a:solidFill>
                  <a:srgbClr val="000000"/>
                </a:solidFill>
              </a:rPr>
              <a:t>Enhance graduate student science communication by providing pedagogical skill training and an opportunity to translate their research into activities for secondary classrooms.</a:t>
            </a:r>
            <a:br>
              <a:rPr lang="en" sz="2000" dirty="0">
                <a:solidFill>
                  <a:srgbClr val="000000"/>
                </a:solidFill>
              </a:rPr>
            </a:br>
            <a:endParaRPr lang="en" sz="2000" dirty="0">
              <a:solidFill>
                <a:srgbClr val="000000"/>
              </a:solidFill>
            </a:endParaRPr>
          </a:p>
          <a:p>
            <a:pPr marL="457200" lvl="0" indent="-342900" rtl="0">
              <a:lnSpc>
                <a:spcPct val="100000"/>
              </a:lnSpc>
              <a:spcBef>
                <a:spcPts val="0"/>
              </a:spcBef>
              <a:spcAft>
                <a:spcPts val="0"/>
              </a:spcAft>
              <a:buClr>
                <a:srgbClr val="000000"/>
              </a:buClr>
              <a:buSzPts val="1800"/>
              <a:buAutoNum type="arabicPeriod"/>
            </a:pPr>
            <a:r>
              <a:rPr lang="en" sz="2000" dirty="0">
                <a:solidFill>
                  <a:srgbClr val="000000"/>
                </a:solidFill>
              </a:rPr>
              <a:t>Enhance K-12 science curriculum by providing teachers with resources that offer authentic examples of research process and how science is applied to solve problems.</a:t>
            </a:r>
            <a:endParaRPr sz="2000" dirty="0">
              <a:solidFill>
                <a:srgbClr val="000000"/>
              </a:solidFill>
            </a:endParaRPr>
          </a:p>
          <a:p>
            <a:pPr marL="0" lvl="0" indent="0">
              <a:spcBef>
                <a:spcPts val="0"/>
              </a:spcBef>
              <a:spcAft>
                <a:spcPts val="1600"/>
              </a:spcAft>
              <a:buNone/>
            </a:pP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3018594" y="89589"/>
            <a:ext cx="3027206" cy="555059"/>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Project Timeline</a:t>
            </a:r>
            <a:endParaRPr dirty="0"/>
          </a:p>
        </p:txBody>
      </p:sp>
      <p:pic>
        <p:nvPicPr>
          <p:cNvPr id="154" name="Shape 154" descr="VASEA_logo.gif"/>
          <p:cNvPicPr preferRelativeResize="0"/>
          <p:nvPr/>
        </p:nvPicPr>
        <p:blipFill>
          <a:blip r:embed="rId3">
            <a:alphaModFix/>
          </a:blip>
          <a:stretch>
            <a:fillRect/>
          </a:stretch>
        </p:blipFill>
        <p:spPr>
          <a:xfrm>
            <a:off x="108800" y="3860359"/>
            <a:ext cx="1334100" cy="925266"/>
          </a:xfrm>
          <a:prstGeom prst="rect">
            <a:avLst/>
          </a:prstGeom>
          <a:noFill/>
          <a:ln>
            <a:noFill/>
          </a:ln>
        </p:spPr>
      </p:pic>
      <p:sp>
        <p:nvSpPr>
          <p:cNvPr id="155" name="Shape 155"/>
          <p:cNvSpPr/>
          <p:nvPr/>
        </p:nvSpPr>
        <p:spPr>
          <a:xfrm rot="-711236">
            <a:off x="6458950" y="2627201"/>
            <a:ext cx="1350909" cy="57662"/>
          </a:xfrm>
          <a:prstGeom prst="roundRect">
            <a:avLst>
              <a:gd name="adj" fmla="val 50000"/>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solidFill>
                <a:srgbClr val="4285F4"/>
              </a:solidFill>
            </a:endParaRPr>
          </a:p>
        </p:txBody>
      </p:sp>
      <p:cxnSp>
        <p:nvCxnSpPr>
          <p:cNvPr id="156" name="Shape 156"/>
          <p:cNvCxnSpPr/>
          <p:nvPr/>
        </p:nvCxnSpPr>
        <p:spPr>
          <a:xfrm>
            <a:off x="4797050" y="3606101"/>
            <a:ext cx="0" cy="0"/>
          </a:xfrm>
          <a:prstGeom prst="straightConnector1">
            <a:avLst/>
          </a:prstGeom>
          <a:noFill/>
          <a:ln w="9525" cap="flat" cmpd="sng">
            <a:solidFill>
              <a:srgbClr val="595959"/>
            </a:solidFill>
            <a:prstDash val="solid"/>
            <a:round/>
            <a:headEnd type="none" w="sm" len="sm"/>
            <a:tailEnd type="none" w="sm" len="sm"/>
          </a:ln>
        </p:spPr>
      </p:cxnSp>
      <p:cxnSp>
        <p:nvCxnSpPr>
          <p:cNvPr id="157" name="Shape 157"/>
          <p:cNvCxnSpPr/>
          <p:nvPr/>
        </p:nvCxnSpPr>
        <p:spPr>
          <a:xfrm>
            <a:off x="3535775" y="3279875"/>
            <a:ext cx="0" cy="0"/>
          </a:xfrm>
          <a:prstGeom prst="straightConnector1">
            <a:avLst/>
          </a:prstGeom>
          <a:noFill/>
          <a:ln w="9525" cap="flat" cmpd="sng">
            <a:solidFill>
              <a:srgbClr val="595959"/>
            </a:solidFill>
            <a:prstDash val="solid"/>
            <a:round/>
            <a:headEnd type="none" w="sm" len="sm"/>
            <a:tailEnd type="none" w="sm" len="sm"/>
          </a:ln>
        </p:spPr>
      </p:cxnSp>
      <p:cxnSp>
        <p:nvCxnSpPr>
          <p:cNvPr id="158" name="Shape 158"/>
          <p:cNvCxnSpPr/>
          <p:nvPr/>
        </p:nvCxnSpPr>
        <p:spPr>
          <a:xfrm>
            <a:off x="5586175" y="3279875"/>
            <a:ext cx="0" cy="0"/>
          </a:xfrm>
          <a:prstGeom prst="straightConnector1">
            <a:avLst/>
          </a:prstGeom>
          <a:noFill/>
          <a:ln w="9525" cap="flat" cmpd="sng">
            <a:solidFill>
              <a:srgbClr val="595959"/>
            </a:solidFill>
            <a:prstDash val="solid"/>
            <a:round/>
            <a:headEnd type="none" w="sm" len="sm"/>
            <a:tailEnd type="none" w="sm" len="sm"/>
          </a:ln>
        </p:spPr>
      </p:cxnSp>
      <p:sp>
        <p:nvSpPr>
          <p:cNvPr id="159" name="Shape 159"/>
          <p:cNvSpPr/>
          <p:nvPr/>
        </p:nvSpPr>
        <p:spPr>
          <a:xfrm rot="711236" flipH="1">
            <a:off x="5181012" y="2627201"/>
            <a:ext cx="1350909" cy="57662"/>
          </a:xfrm>
          <a:prstGeom prst="roundRect">
            <a:avLst>
              <a:gd name="adj" fmla="val 50000"/>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solidFill>
                <a:srgbClr val="4285F4"/>
              </a:solidFill>
            </a:endParaRPr>
          </a:p>
        </p:txBody>
      </p:sp>
      <p:sp>
        <p:nvSpPr>
          <p:cNvPr id="160" name="Shape 160"/>
          <p:cNvSpPr/>
          <p:nvPr/>
        </p:nvSpPr>
        <p:spPr>
          <a:xfrm rot="-1789476">
            <a:off x="6362292" y="2712518"/>
            <a:ext cx="160451" cy="160451"/>
          </a:xfrm>
          <a:prstGeom prst="ellipse">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1" name="Shape 161"/>
          <p:cNvSpPr txBox="1"/>
          <p:nvPr/>
        </p:nvSpPr>
        <p:spPr>
          <a:xfrm>
            <a:off x="5825558" y="2822999"/>
            <a:ext cx="1233917" cy="488680"/>
          </a:xfrm>
          <a:prstGeom prst="rect">
            <a:avLst/>
          </a:prstGeom>
          <a:noFill/>
          <a:ln>
            <a:noFill/>
          </a:ln>
        </p:spPr>
        <p:txBody>
          <a:bodyPr spcFirstLastPara="1" wrap="square" lIns="91425" tIns="91425" rIns="91425" bIns="91425" anchor="t" anchorCtr="0">
            <a:noAutofit/>
          </a:bodyPr>
          <a:lstStyle/>
          <a:p>
            <a:pPr marL="0" lvl="0" indent="0" algn="ctr">
              <a:lnSpc>
                <a:spcPct val="115000"/>
              </a:lnSpc>
              <a:spcBef>
                <a:spcPts val="0"/>
              </a:spcBef>
              <a:spcAft>
                <a:spcPts val="1600"/>
              </a:spcAft>
              <a:buSzPts val="1100"/>
              <a:buNone/>
            </a:pPr>
            <a:r>
              <a:rPr lang="en" sz="2000" b="1" dirty="0">
                <a:latin typeface="Roboto"/>
                <a:ea typeface="Roboto"/>
                <a:cs typeface="Roboto"/>
                <a:sym typeface="Roboto"/>
              </a:rPr>
              <a:t>Mar-Apr</a:t>
            </a:r>
            <a:endParaRPr sz="2000" b="1" dirty="0">
              <a:latin typeface="Roboto"/>
              <a:ea typeface="Roboto"/>
              <a:cs typeface="Roboto"/>
              <a:sym typeface="Roboto"/>
            </a:endParaRPr>
          </a:p>
        </p:txBody>
      </p:sp>
      <p:sp>
        <p:nvSpPr>
          <p:cNvPr id="162" name="Shape 162"/>
          <p:cNvSpPr/>
          <p:nvPr/>
        </p:nvSpPr>
        <p:spPr>
          <a:xfrm>
            <a:off x="5355170" y="3396625"/>
            <a:ext cx="2345118" cy="1192604"/>
          </a:xfrm>
          <a:prstGeom prst="roundRect">
            <a:avLst>
              <a:gd name="adj" fmla="val 4485"/>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p:txBody>
      </p:sp>
      <p:sp>
        <p:nvSpPr>
          <p:cNvPr id="163" name="Shape 163"/>
          <p:cNvSpPr txBox="1"/>
          <p:nvPr/>
        </p:nvSpPr>
        <p:spPr>
          <a:xfrm>
            <a:off x="5403748" y="3393814"/>
            <a:ext cx="2296540" cy="624600"/>
          </a:xfrm>
          <a:prstGeom prst="rect">
            <a:avLst/>
          </a:prstGeom>
          <a:solidFill>
            <a:srgbClr val="000000"/>
          </a:solidFill>
          <a:ln>
            <a:noFill/>
          </a:ln>
        </p:spPr>
        <p:txBody>
          <a:bodyPr spcFirstLastPara="1" wrap="square" lIns="91425" tIns="91425" rIns="91425" bIns="91425" anchor="t" anchorCtr="0">
            <a:noAutofit/>
          </a:bodyPr>
          <a:lstStyle/>
          <a:p>
            <a:pPr marL="0" lvl="0" indent="0" algn="ctr">
              <a:lnSpc>
                <a:spcPct val="115000"/>
              </a:lnSpc>
              <a:spcBef>
                <a:spcPts val="0"/>
              </a:spcBef>
              <a:spcAft>
                <a:spcPts val="1600"/>
              </a:spcAft>
              <a:buNone/>
            </a:pPr>
            <a:r>
              <a:rPr lang="en" b="1" dirty="0">
                <a:solidFill>
                  <a:srgbClr val="FFFFFF"/>
                </a:solidFill>
                <a:latin typeface="Roboto"/>
                <a:ea typeface="Roboto"/>
                <a:cs typeface="Roboto"/>
                <a:sym typeface="Roboto"/>
              </a:rPr>
              <a:t>Final edits to lesson plans and Lesson Plan Expo open to teachers statewide</a:t>
            </a:r>
            <a:endParaRPr b="1" dirty="0">
              <a:solidFill>
                <a:srgbClr val="FFFFFF"/>
              </a:solidFill>
            </a:endParaRPr>
          </a:p>
        </p:txBody>
      </p:sp>
      <p:sp>
        <p:nvSpPr>
          <p:cNvPr id="164" name="Shape 164"/>
          <p:cNvSpPr/>
          <p:nvPr/>
        </p:nvSpPr>
        <p:spPr>
          <a:xfrm>
            <a:off x="6397525" y="3298210"/>
            <a:ext cx="90000" cy="67500"/>
          </a:xfrm>
          <a:prstGeom prst="triangle">
            <a:avLst>
              <a:gd name="adj" fmla="val 50000"/>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5" name="Shape 165"/>
          <p:cNvSpPr/>
          <p:nvPr/>
        </p:nvSpPr>
        <p:spPr>
          <a:xfrm rot="-711236">
            <a:off x="3899938" y="2627201"/>
            <a:ext cx="1350909" cy="57662"/>
          </a:xfrm>
          <a:prstGeom prst="roundRect">
            <a:avLst>
              <a:gd name="adj" fmla="val 50000"/>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solidFill>
                <a:srgbClr val="4285F4"/>
              </a:solidFill>
            </a:endParaRPr>
          </a:p>
        </p:txBody>
      </p:sp>
      <p:sp>
        <p:nvSpPr>
          <p:cNvPr id="166" name="Shape 166"/>
          <p:cNvSpPr/>
          <p:nvPr/>
        </p:nvSpPr>
        <p:spPr>
          <a:xfrm rot="-1789476">
            <a:off x="5109216" y="2439099"/>
            <a:ext cx="160451" cy="160451"/>
          </a:xfrm>
          <a:prstGeom prst="ellipse">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7" name="Shape 167"/>
          <p:cNvSpPr txBox="1"/>
          <p:nvPr/>
        </p:nvSpPr>
        <p:spPr>
          <a:xfrm>
            <a:off x="4519279" y="2048680"/>
            <a:ext cx="1347793" cy="444792"/>
          </a:xfrm>
          <a:prstGeom prst="rect">
            <a:avLst/>
          </a:prstGeom>
          <a:noFill/>
          <a:ln>
            <a:noFill/>
          </a:ln>
        </p:spPr>
        <p:txBody>
          <a:bodyPr spcFirstLastPara="1" wrap="square" lIns="91425" tIns="91425" rIns="91425" bIns="91425" anchor="t" anchorCtr="0">
            <a:noAutofit/>
          </a:bodyPr>
          <a:lstStyle/>
          <a:p>
            <a:pPr marL="0" lvl="0" indent="0" algn="ctr">
              <a:lnSpc>
                <a:spcPct val="115000"/>
              </a:lnSpc>
              <a:spcBef>
                <a:spcPts val="0"/>
              </a:spcBef>
              <a:spcAft>
                <a:spcPts val="1600"/>
              </a:spcAft>
              <a:buSzPts val="1100"/>
              <a:buNone/>
            </a:pPr>
            <a:r>
              <a:rPr lang="en-US" sz="2000" b="1" dirty="0">
                <a:latin typeface="Roboto"/>
                <a:ea typeface="Roboto"/>
                <a:cs typeface="Roboto"/>
                <a:sym typeface="Roboto"/>
              </a:rPr>
              <a:t>J</a:t>
            </a:r>
            <a:r>
              <a:rPr lang="en" sz="2000" b="1" dirty="0">
                <a:latin typeface="Roboto"/>
                <a:ea typeface="Roboto"/>
                <a:cs typeface="Roboto"/>
                <a:sym typeface="Roboto"/>
              </a:rPr>
              <a:t>an-Feb</a:t>
            </a:r>
            <a:endParaRPr sz="2000" b="1" dirty="0">
              <a:latin typeface="Roboto"/>
              <a:ea typeface="Roboto"/>
              <a:cs typeface="Roboto"/>
              <a:sym typeface="Roboto"/>
            </a:endParaRPr>
          </a:p>
        </p:txBody>
      </p:sp>
      <p:cxnSp>
        <p:nvCxnSpPr>
          <p:cNvPr id="168" name="Shape 168"/>
          <p:cNvCxnSpPr/>
          <p:nvPr/>
        </p:nvCxnSpPr>
        <p:spPr>
          <a:xfrm>
            <a:off x="4894748" y="1246804"/>
            <a:ext cx="0" cy="0"/>
          </a:xfrm>
          <a:prstGeom prst="straightConnector1">
            <a:avLst/>
          </a:prstGeom>
          <a:noFill/>
          <a:ln w="9525" cap="flat" cmpd="sng">
            <a:solidFill>
              <a:srgbClr val="595959"/>
            </a:solidFill>
            <a:prstDash val="solid"/>
            <a:round/>
            <a:headEnd type="none" w="sm" len="sm"/>
            <a:tailEnd type="none" w="sm" len="sm"/>
          </a:ln>
        </p:spPr>
      </p:cxnSp>
      <p:sp>
        <p:nvSpPr>
          <p:cNvPr id="169" name="Shape 169"/>
          <p:cNvSpPr/>
          <p:nvPr/>
        </p:nvSpPr>
        <p:spPr>
          <a:xfrm>
            <a:off x="4333100" y="1382072"/>
            <a:ext cx="1712700" cy="703500"/>
          </a:xfrm>
          <a:prstGeom prst="roundRect">
            <a:avLst>
              <a:gd name="adj" fmla="val 4485"/>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p:txBody>
      </p:sp>
      <p:cxnSp>
        <p:nvCxnSpPr>
          <p:cNvPr id="170" name="Shape 170"/>
          <p:cNvCxnSpPr/>
          <p:nvPr/>
        </p:nvCxnSpPr>
        <p:spPr>
          <a:xfrm>
            <a:off x="5194205" y="1448071"/>
            <a:ext cx="0" cy="0"/>
          </a:xfrm>
          <a:prstGeom prst="straightConnector1">
            <a:avLst/>
          </a:prstGeom>
          <a:noFill/>
          <a:ln w="9525" cap="flat" cmpd="sng">
            <a:solidFill>
              <a:srgbClr val="595959"/>
            </a:solidFill>
            <a:prstDash val="solid"/>
            <a:round/>
            <a:headEnd type="none" w="sm" len="sm"/>
            <a:tailEnd type="none" w="sm" len="sm"/>
          </a:ln>
        </p:spPr>
      </p:cxnSp>
      <p:sp>
        <p:nvSpPr>
          <p:cNvPr id="171" name="Shape 171"/>
          <p:cNvSpPr/>
          <p:nvPr/>
        </p:nvSpPr>
        <p:spPr>
          <a:xfrm rot="10800000">
            <a:off x="5144425" y="2081165"/>
            <a:ext cx="90000" cy="67500"/>
          </a:xfrm>
          <a:prstGeom prst="triangle">
            <a:avLst>
              <a:gd name="adj" fmla="val 50000"/>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2" name="Shape 172"/>
          <p:cNvSpPr txBox="1"/>
          <p:nvPr/>
        </p:nvSpPr>
        <p:spPr>
          <a:xfrm>
            <a:off x="4176475" y="941169"/>
            <a:ext cx="2131324" cy="1139996"/>
          </a:xfrm>
          <a:prstGeom prst="rect">
            <a:avLst/>
          </a:prstGeom>
          <a:solidFill>
            <a:srgbClr val="000000"/>
          </a:solidFill>
          <a:ln>
            <a:noFill/>
          </a:ln>
        </p:spPr>
        <p:txBody>
          <a:bodyPr spcFirstLastPara="1" wrap="square" lIns="91425" tIns="91425" rIns="91425" bIns="91425" anchor="t" anchorCtr="0">
            <a:noAutofit/>
          </a:bodyPr>
          <a:lstStyle/>
          <a:p>
            <a:pPr marL="0" lvl="0" indent="0" algn="ctr">
              <a:lnSpc>
                <a:spcPct val="115000"/>
              </a:lnSpc>
              <a:spcBef>
                <a:spcPts val="0"/>
              </a:spcBef>
              <a:spcAft>
                <a:spcPts val="1600"/>
              </a:spcAft>
              <a:buNone/>
            </a:pPr>
            <a:r>
              <a:rPr lang="en" b="1" dirty="0">
                <a:solidFill>
                  <a:srgbClr val="FFFFFF"/>
                </a:solidFill>
                <a:latin typeface="Roboto"/>
                <a:ea typeface="Roboto"/>
                <a:cs typeface="Roboto"/>
                <a:sym typeface="Roboto"/>
              </a:rPr>
              <a:t>Teacher reviewers tested lesson plans in the classroom and provide feedback</a:t>
            </a:r>
            <a:endParaRPr b="1" dirty="0">
              <a:solidFill>
                <a:srgbClr val="FFFFFF"/>
              </a:solidFill>
            </a:endParaRPr>
          </a:p>
        </p:txBody>
      </p:sp>
      <p:cxnSp>
        <p:nvCxnSpPr>
          <p:cNvPr id="173" name="Shape 173"/>
          <p:cNvCxnSpPr/>
          <p:nvPr/>
        </p:nvCxnSpPr>
        <p:spPr>
          <a:xfrm>
            <a:off x="6327577" y="1229537"/>
            <a:ext cx="0" cy="0"/>
          </a:xfrm>
          <a:prstGeom prst="straightConnector1">
            <a:avLst/>
          </a:prstGeom>
          <a:noFill/>
          <a:ln w="9525" cap="flat" cmpd="sng">
            <a:solidFill>
              <a:srgbClr val="595959"/>
            </a:solidFill>
            <a:prstDash val="solid"/>
            <a:round/>
            <a:headEnd type="none" w="sm" len="sm"/>
            <a:tailEnd type="none" w="sm" len="sm"/>
          </a:ln>
        </p:spPr>
      </p:cxnSp>
      <p:sp>
        <p:nvSpPr>
          <p:cNvPr id="174" name="Shape 174"/>
          <p:cNvSpPr/>
          <p:nvPr/>
        </p:nvSpPr>
        <p:spPr>
          <a:xfrm rot="711236" flipH="1">
            <a:off x="2608258" y="2627201"/>
            <a:ext cx="1350909" cy="57662"/>
          </a:xfrm>
          <a:prstGeom prst="roundRect">
            <a:avLst>
              <a:gd name="adj" fmla="val 50000"/>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solidFill>
                <a:srgbClr val="4285F4"/>
              </a:solidFill>
            </a:endParaRPr>
          </a:p>
        </p:txBody>
      </p:sp>
      <p:sp>
        <p:nvSpPr>
          <p:cNvPr id="175" name="Shape 175"/>
          <p:cNvSpPr txBox="1"/>
          <p:nvPr/>
        </p:nvSpPr>
        <p:spPr>
          <a:xfrm>
            <a:off x="3584590" y="2877030"/>
            <a:ext cx="696900" cy="276000"/>
          </a:xfrm>
          <a:prstGeom prst="rect">
            <a:avLst/>
          </a:prstGeom>
          <a:noFill/>
          <a:ln>
            <a:noFill/>
          </a:ln>
        </p:spPr>
        <p:txBody>
          <a:bodyPr spcFirstLastPara="1" wrap="square" lIns="91425" tIns="91425" rIns="91425" bIns="91425" anchor="t" anchorCtr="0">
            <a:noAutofit/>
          </a:bodyPr>
          <a:lstStyle/>
          <a:p>
            <a:pPr marL="0" lvl="0" indent="0" algn="ctr">
              <a:lnSpc>
                <a:spcPct val="115000"/>
              </a:lnSpc>
              <a:spcBef>
                <a:spcPts val="0"/>
              </a:spcBef>
              <a:spcAft>
                <a:spcPts val="1600"/>
              </a:spcAft>
              <a:buSzPts val="1100"/>
              <a:buNone/>
            </a:pPr>
            <a:r>
              <a:rPr lang="en" sz="2000" b="1" dirty="0">
                <a:latin typeface="Roboto"/>
                <a:ea typeface="Roboto"/>
                <a:cs typeface="Roboto"/>
                <a:sym typeface="Roboto"/>
              </a:rPr>
              <a:t>Nov-Dec</a:t>
            </a:r>
            <a:endParaRPr sz="2000" b="1" dirty="0">
              <a:latin typeface="Roboto"/>
              <a:ea typeface="Roboto"/>
              <a:cs typeface="Roboto"/>
              <a:sym typeface="Roboto"/>
            </a:endParaRPr>
          </a:p>
        </p:txBody>
      </p:sp>
      <p:sp>
        <p:nvSpPr>
          <p:cNvPr id="176" name="Shape 176"/>
          <p:cNvSpPr/>
          <p:nvPr/>
        </p:nvSpPr>
        <p:spPr>
          <a:xfrm rot="-1789476">
            <a:off x="3852803" y="2712518"/>
            <a:ext cx="160451" cy="160451"/>
          </a:xfrm>
          <a:prstGeom prst="ellipse">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7" name="Shape 177"/>
          <p:cNvSpPr/>
          <p:nvPr/>
        </p:nvSpPr>
        <p:spPr>
          <a:xfrm>
            <a:off x="2953526" y="3379707"/>
            <a:ext cx="1959004" cy="1260702"/>
          </a:xfrm>
          <a:prstGeom prst="roundRect">
            <a:avLst>
              <a:gd name="adj" fmla="val 4485"/>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p:txBody>
      </p:sp>
      <p:sp>
        <p:nvSpPr>
          <p:cNvPr id="178" name="Shape 178"/>
          <p:cNvSpPr txBox="1"/>
          <p:nvPr/>
        </p:nvSpPr>
        <p:spPr>
          <a:xfrm>
            <a:off x="3059357" y="3429313"/>
            <a:ext cx="1747342" cy="624600"/>
          </a:xfrm>
          <a:prstGeom prst="rect">
            <a:avLst/>
          </a:prstGeom>
          <a:noFill/>
          <a:ln>
            <a:noFill/>
          </a:ln>
        </p:spPr>
        <p:txBody>
          <a:bodyPr spcFirstLastPara="1" wrap="square" lIns="91425" tIns="91425" rIns="91425" bIns="91425" anchor="t" anchorCtr="0">
            <a:noAutofit/>
          </a:bodyPr>
          <a:lstStyle/>
          <a:p>
            <a:pPr marL="0" lvl="0" indent="0" algn="ctr">
              <a:lnSpc>
                <a:spcPct val="115000"/>
              </a:lnSpc>
              <a:spcBef>
                <a:spcPts val="0"/>
              </a:spcBef>
              <a:spcAft>
                <a:spcPts val="1600"/>
              </a:spcAft>
              <a:buNone/>
            </a:pPr>
            <a:r>
              <a:rPr lang="en" b="1" dirty="0">
                <a:solidFill>
                  <a:srgbClr val="FFFFFF"/>
                </a:solidFill>
                <a:latin typeface="Roboto"/>
                <a:ea typeface="Roboto"/>
                <a:cs typeface="Roboto"/>
                <a:sym typeface="Roboto"/>
              </a:rPr>
              <a:t>Draft lesson plans reviewed, edited, and paired with local teacher</a:t>
            </a:r>
            <a:endParaRPr b="1" dirty="0">
              <a:solidFill>
                <a:srgbClr val="FFFFFF"/>
              </a:solidFill>
            </a:endParaRPr>
          </a:p>
        </p:txBody>
      </p:sp>
      <p:sp>
        <p:nvSpPr>
          <p:cNvPr id="179" name="Shape 179"/>
          <p:cNvSpPr/>
          <p:nvPr/>
        </p:nvSpPr>
        <p:spPr>
          <a:xfrm>
            <a:off x="3888038" y="3298210"/>
            <a:ext cx="90000" cy="67500"/>
          </a:xfrm>
          <a:prstGeom prst="triangle">
            <a:avLst>
              <a:gd name="adj" fmla="val 50000"/>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0" name="Shape 180"/>
          <p:cNvSpPr/>
          <p:nvPr/>
        </p:nvSpPr>
        <p:spPr>
          <a:xfrm rot="-711236">
            <a:off x="1334133" y="2627201"/>
            <a:ext cx="1350909" cy="57662"/>
          </a:xfrm>
          <a:prstGeom prst="roundRect">
            <a:avLst>
              <a:gd name="adj" fmla="val 50000"/>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solidFill>
                <a:srgbClr val="4285F4"/>
              </a:solidFill>
            </a:endParaRPr>
          </a:p>
        </p:txBody>
      </p:sp>
      <p:grpSp>
        <p:nvGrpSpPr>
          <p:cNvPr id="181" name="Shape 181"/>
          <p:cNvGrpSpPr/>
          <p:nvPr/>
        </p:nvGrpSpPr>
        <p:grpSpPr>
          <a:xfrm>
            <a:off x="1414975" y="908018"/>
            <a:ext cx="2450624" cy="1301480"/>
            <a:chOff x="1637475" y="1189080"/>
            <a:chExt cx="1712700" cy="994844"/>
          </a:xfrm>
        </p:grpSpPr>
        <p:sp>
          <p:nvSpPr>
            <p:cNvPr id="182" name="Shape 182"/>
            <p:cNvSpPr/>
            <p:nvPr/>
          </p:nvSpPr>
          <p:spPr>
            <a:xfrm>
              <a:off x="1637475" y="1219942"/>
              <a:ext cx="1712700" cy="703500"/>
            </a:xfrm>
            <a:prstGeom prst="roundRect">
              <a:avLst>
                <a:gd name="adj" fmla="val 4485"/>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p:txBody>
        </p:sp>
        <p:cxnSp>
          <p:nvCxnSpPr>
            <p:cNvPr id="183" name="Shape 183"/>
            <p:cNvCxnSpPr/>
            <p:nvPr/>
          </p:nvCxnSpPr>
          <p:spPr>
            <a:xfrm>
              <a:off x="2498580" y="1285942"/>
              <a:ext cx="0" cy="0"/>
            </a:xfrm>
            <a:prstGeom prst="straightConnector1">
              <a:avLst/>
            </a:prstGeom>
            <a:noFill/>
            <a:ln w="9525" cap="flat" cmpd="sng">
              <a:solidFill>
                <a:srgbClr val="595959"/>
              </a:solidFill>
              <a:prstDash val="solid"/>
              <a:round/>
              <a:headEnd type="none" w="sm" len="sm"/>
              <a:tailEnd type="none" w="sm" len="sm"/>
            </a:ln>
          </p:spPr>
        </p:cxnSp>
        <p:sp>
          <p:nvSpPr>
            <p:cNvPr id="184" name="Shape 184"/>
            <p:cNvSpPr txBox="1"/>
            <p:nvPr/>
          </p:nvSpPr>
          <p:spPr>
            <a:xfrm>
              <a:off x="2127534" y="1907924"/>
              <a:ext cx="696900" cy="276000"/>
            </a:xfrm>
            <a:prstGeom prst="rect">
              <a:avLst/>
            </a:prstGeom>
            <a:noFill/>
            <a:ln>
              <a:noFill/>
            </a:ln>
          </p:spPr>
          <p:txBody>
            <a:bodyPr spcFirstLastPara="1" wrap="square" lIns="91425" tIns="91425" rIns="91425" bIns="91425" anchor="t" anchorCtr="0">
              <a:noAutofit/>
            </a:bodyPr>
            <a:lstStyle/>
            <a:p>
              <a:pPr marL="0" lvl="0" indent="0" algn="ctr">
                <a:lnSpc>
                  <a:spcPct val="115000"/>
                </a:lnSpc>
                <a:spcBef>
                  <a:spcPts val="0"/>
                </a:spcBef>
                <a:spcAft>
                  <a:spcPts val="1600"/>
                </a:spcAft>
                <a:buSzPts val="1100"/>
                <a:buNone/>
              </a:pPr>
              <a:r>
                <a:rPr lang="en" sz="2000" b="1" dirty="0">
                  <a:latin typeface="Roboto"/>
                  <a:ea typeface="Roboto"/>
                  <a:cs typeface="Roboto"/>
                  <a:sym typeface="Roboto"/>
                </a:rPr>
                <a:t>Sept</a:t>
              </a:r>
              <a:endParaRPr sz="2000" b="1" dirty="0">
                <a:latin typeface="Roboto"/>
                <a:ea typeface="Roboto"/>
                <a:cs typeface="Roboto"/>
                <a:sym typeface="Roboto"/>
              </a:endParaRPr>
            </a:p>
          </p:txBody>
        </p:sp>
        <p:sp>
          <p:nvSpPr>
            <p:cNvPr id="185" name="Shape 185"/>
            <p:cNvSpPr/>
            <p:nvPr/>
          </p:nvSpPr>
          <p:spPr>
            <a:xfrm rot="10800000">
              <a:off x="2448800" y="1919036"/>
              <a:ext cx="90000" cy="67500"/>
            </a:xfrm>
            <a:prstGeom prst="triangle">
              <a:avLst>
                <a:gd name="adj" fmla="val 50000"/>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6" name="Shape 186"/>
            <p:cNvSpPr txBox="1"/>
            <p:nvPr/>
          </p:nvSpPr>
          <p:spPr>
            <a:xfrm>
              <a:off x="1677608" y="1189080"/>
              <a:ext cx="1624199" cy="749706"/>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b="1" dirty="0">
                  <a:solidFill>
                    <a:srgbClr val="FFFFFF"/>
                  </a:solidFill>
                  <a:latin typeface="Roboto"/>
                  <a:ea typeface="Roboto"/>
                  <a:cs typeface="Roboto"/>
                  <a:sym typeface="Roboto"/>
                </a:rPr>
                <a:t>Student recruitment;  Application review; and Lesson Plan Development workshop</a:t>
              </a:r>
              <a:endParaRPr b="1" dirty="0">
                <a:solidFill>
                  <a:srgbClr val="FFFFFF"/>
                </a:solidFill>
                <a:latin typeface="Roboto"/>
                <a:ea typeface="Roboto"/>
                <a:cs typeface="Roboto"/>
                <a:sym typeface="Roboto"/>
              </a:endParaRPr>
            </a:p>
          </p:txBody>
        </p:sp>
      </p:grpSp>
      <p:pic>
        <p:nvPicPr>
          <p:cNvPr id="188" name="Shape 188"/>
          <p:cNvPicPr preferRelativeResize="0"/>
          <p:nvPr/>
        </p:nvPicPr>
        <p:blipFill>
          <a:blip r:embed="rId4">
            <a:extLst>
              <a:ext uri="{28A0092B-C50C-407E-A947-70E740481C1C}">
                <a14:useLocalDpi xmlns:a14="http://schemas.microsoft.com/office/drawing/2010/main" val="0"/>
              </a:ext>
            </a:extLst>
          </a:blip>
          <a:stretch>
            <a:fillRect/>
          </a:stretch>
        </p:blipFill>
        <p:spPr>
          <a:xfrm>
            <a:off x="7330027" y="1308288"/>
            <a:ext cx="1821900" cy="1214302"/>
          </a:xfrm>
          <a:prstGeom prst="rect">
            <a:avLst/>
          </a:prstGeom>
          <a:noFill/>
          <a:ln>
            <a:noFill/>
          </a:ln>
        </p:spPr>
      </p:pic>
      <p:pic>
        <p:nvPicPr>
          <p:cNvPr id="189" name="Shape 189"/>
          <p:cNvPicPr preferRelativeResize="0"/>
          <p:nvPr/>
        </p:nvPicPr>
        <p:blipFill>
          <a:blip r:embed="rId5">
            <a:extLst>
              <a:ext uri="{28A0092B-C50C-407E-A947-70E740481C1C}">
                <a14:useLocalDpi xmlns:a14="http://schemas.microsoft.com/office/drawing/2010/main" val="0"/>
              </a:ext>
            </a:extLst>
          </a:blip>
          <a:stretch>
            <a:fillRect/>
          </a:stretch>
        </p:blipFill>
        <p:spPr>
          <a:xfrm>
            <a:off x="40334" y="2173478"/>
            <a:ext cx="1938998" cy="1147920"/>
          </a:xfrm>
          <a:prstGeom prst="rect">
            <a:avLst/>
          </a:prstGeom>
          <a:noFill/>
          <a:ln>
            <a:noFill/>
          </a:ln>
        </p:spPr>
      </p:pic>
      <p:sp>
        <p:nvSpPr>
          <p:cNvPr id="39" name="Shape 176"/>
          <p:cNvSpPr/>
          <p:nvPr/>
        </p:nvSpPr>
        <p:spPr>
          <a:xfrm rot="-1789476">
            <a:off x="2554170" y="2329598"/>
            <a:ext cx="160451" cy="160451"/>
          </a:xfrm>
          <a:prstGeom prst="ellipse">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89739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95" name="Shape 195"/>
          <p:cNvSpPr txBox="1">
            <a:spLocks noGrp="1"/>
          </p:cNvSpPr>
          <p:nvPr>
            <p:ph type="body" idx="1"/>
          </p:nvPr>
        </p:nvSpPr>
        <p:spPr>
          <a:xfrm>
            <a:off x="5708325" y="1229875"/>
            <a:ext cx="3123900" cy="33390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196" name="Shape 196"/>
          <p:cNvPicPr preferRelativeResize="0"/>
          <p:nvPr/>
        </p:nvPicPr>
        <p:blipFill>
          <a:blip r:embed="rId3">
            <a:extLst>
              <a:ext uri="{28A0092B-C50C-407E-A947-70E740481C1C}">
                <a14:useLocalDpi xmlns:a14="http://schemas.microsoft.com/office/drawing/2010/main" val="0"/>
              </a:ext>
            </a:extLst>
          </a:blip>
          <a:stretch>
            <a:fillRect/>
          </a:stretch>
        </p:blipFill>
        <p:spPr>
          <a:xfrm>
            <a:off x="0" y="16809"/>
            <a:ext cx="9144000" cy="5143500"/>
          </a:xfrm>
          <a:prstGeom prst="rect">
            <a:avLst/>
          </a:prstGeom>
          <a:noFill/>
          <a:ln>
            <a:noFill/>
          </a:ln>
        </p:spPr>
      </p:pic>
      <p:sp>
        <p:nvSpPr>
          <p:cNvPr id="2" name="TextBox 1"/>
          <p:cNvSpPr txBox="1"/>
          <p:nvPr/>
        </p:nvSpPr>
        <p:spPr>
          <a:xfrm>
            <a:off x="2514600" y="73130"/>
            <a:ext cx="4608954" cy="461665"/>
          </a:xfrm>
          <a:prstGeom prst="rect">
            <a:avLst/>
          </a:prstGeom>
          <a:noFill/>
        </p:spPr>
        <p:txBody>
          <a:bodyPr wrap="none" rtlCol="0">
            <a:spAutoFit/>
          </a:bodyPr>
          <a:lstStyle/>
          <a:p>
            <a:r>
              <a:rPr lang="en-US" b="1" dirty="0"/>
              <a:t>Since April 2018: 1992 downloads from 90 countries</a:t>
            </a:r>
          </a:p>
          <a:p>
            <a:pPr algn="ctr"/>
            <a:r>
              <a:rPr lang="en-US" sz="1000" dirty="0"/>
              <a:t>per College of William &amp; Mary </a:t>
            </a:r>
            <a:r>
              <a:rPr lang="en-US" sz="1000" dirty="0" err="1"/>
              <a:t>ScholarWorks</a:t>
            </a:r>
            <a:r>
              <a:rPr lang="en-US" sz="1000" dirty="0"/>
              <a:t>, Digital Commons Dashboard</a:t>
            </a:r>
          </a:p>
        </p:txBody>
      </p:sp>
    </p:spTree>
    <p:extLst>
      <p:ext uri="{BB962C8B-B14F-4D97-AF65-F5344CB8AC3E}">
        <p14:creationId xmlns:p14="http://schemas.microsoft.com/office/powerpoint/2010/main" val="3950494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1"/>
          <p:cNvSpPr txBox="1">
            <a:spLocks noChangeArrowheads="1"/>
          </p:cNvSpPr>
          <p:nvPr/>
        </p:nvSpPr>
        <p:spPr bwMode="auto">
          <a:xfrm>
            <a:off x="685800" y="16809"/>
            <a:ext cx="5886450" cy="609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3000" b="1" dirty="0">
                <a:latin typeface="Roboto" panose="020B0604020202020204" charset="0"/>
                <a:ea typeface="Roboto" panose="020B0604020202020204" charset="0"/>
              </a:rPr>
              <a:t>Lesson Plan Design Basics &amp;</a:t>
            </a:r>
          </a:p>
          <a:p>
            <a:pPr eaLnBrk="1" hangingPunct="1">
              <a:spcBef>
                <a:spcPct val="0"/>
              </a:spcBef>
              <a:buFontTx/>
              <a:buNone/>
            </a:pPr>
            <a:r>
              <a:rPr lang="en-US" altLang="en-US" sz="3000" b="1" dirty="0">
                <a:latin typeface="Roboto" panose="020B0604020202020204" charset="0"/>
                <a:ea typeface="Roboto" panose="020B0604020202020204" charset="0"/>
              </a:rPr>
              <a:t>Best Practices:</a:t>
            </a:r>
          </a:p>
          <a:p>
            <a:pPr eaLnBrk="1" hangingPunct="1">
              <a:spcBef>
                <a:spcPct val="0"/>
              </a:spcBef>
              <a:buFontTx/>
              <a:buNone/>
            </a:pPr>
            <a:endParaRPr lang="en-US" altLang="en-US" sz="1800" dirty="0">
              <a:latin typeface="Roboto" panose="020B0604020202020204" charset="0"/>
              <a:ea typeface="Roboto" panose="020B0604020202020204" charset="0"/>
            </a:endParaRPr>
          </a:p>
          <a:p>
            <a:pPr eaLnBrk="1" hangingPunct="1">
              <a:spcBef>
                <a:spcPct val="0"/>
              </a:spcBef>
              <a:buFontTx/>
              <a:buNone/>
            </a:pPr>
            <a:r>
              <a:rPr lang="en-US" altLang="en-US" sz="2000" dirty="0">
                <a:latin typeface="Roboto" panose="020B0604020202020204" charset="0"/>
                <a:ea typeface="Roboto" panose="020B0604020202020204" charset="0"/>
              </a:rPr>
              <a:t>What do teachers do?</a:t>
            </a:r>
          </a:p>
          <a:p>
            <a:pPr eaLnBrk="1" hangingPunct="1">
              <a:spcBef>
                <a:spcPct val="0"/>
              </a:spcBef>
            </a:pPr>
            <a:r>
              <a:rPr lang="en-US" altLang="en-US" sz="2000" dirty="0">
                <a:latin typeface="Roboto" panose="020B0604020202020204" charset="0"/>
                <a:ea typeface="Roboto" panose="020B0604020202020204" charset="0"/>
              </a:rPr>
              <a:t>What they need to accomplish</a:t>
            </a:r>
          </a:p>
          <a:p>
            <a:pPr eaLnBrk="1" hangingPunct="1">
              <a:spcBef>
                <a:spcPct val="0"/>
              </a:spcBef>
            </a:pPr>
            <a:r>
              <a:rPr lang="en-US" altLang="en-US" sz="2000" dirty="0">
                <a:latin typeface="Roboto" panose="020B0604020202020204" charset="0"/>
                <a:ea typeface="Roboto" panose="020B0604020202020204" charset="0"/>
              </a:rPr>
              <a:t>What content &amp; skills mastered</a:t>
            </a:r>
          </a:p>
          <a:p>
            <a:pPr eaLnBrk="1" hangingPunct="1">
              <a:spcBef>
                <a:spcPct val="0"/>
              </a:spcBef>
            </a:pPr>
            <a:r>
              <a:rPr lang="en-US" altLang="en-US" sz="2000" dirty="0">
                <a:latin typeface="Roboto" panose="020B0604020202020204" charset="0"/>
                <a:ea typeface="Roboto" panose="020B0604020202020204" charset="0"/>
              </a:rPr>
              <a:t>What teaching method</a:t>
            </a:r>
          </a:p>
          <a:p>
            <a:pPr eaLnBrk="1" hangingPunct="1">
              <a:spcBef>
                <a:spcPct val="0"/>
              </a:spcBef>
            </a:pPr>
            <a:r>
              <a:rPr lang="en-US" altLang="en-US" sz="2000" dirty="0">
                <a:latin typeface="Roboto" panose="020B0604020202020204" charset="0"/>
                <a:ea typeface="Roboto" panose="020B0604020202020204" charset="0"/>
              </a:rPr>
              <a:t>Materials needed</a:t>
            </a:r>
            <a:br>
              <a:rPr lang="en-US" altLang="en-US" sz="2000" dirty="0">
                <a:latin typeface="Roboto" panose="020B0604020202020204" charset="0"/>
                <a:ea typeface="Roboto" panose="020B0604020202020204" charset="0"/>
              </a:rPr>
            </a:br>
            <a:endParaRPr lang="en-US" altLang="en-US" sz="2000" dirty="0">
              <a:latin typeface="Roboto" panose="020B0604020202020204" charset="0"/>
              <a:ea typeface="Roboto" panose="020B0604020202020204" charset="0"/>
            </a:endParaRPr>
          </a:p>
          <a:p>
            <a:pPr eaLnBrk="1" hangingPunct="1">
              <a:spcBef>
                <a:spcPct val="0"/>
              </a:spcBef>
              <a:buFontTx/>
              <a:buNone/>
            </a:pPr>
            <a:r>
              <a:rPr lang="en-US" altLang="en-US" sz="2000" dirty="0">
                <a:latin typeface="Roboto" panose="020B0604020202020204" charset="0"/>
                <a:ea typeface="Roboto" panose="020B0604020202020204" charset="0"/>
              </a:rPr>
              <a:t>What do they need to replicate your lesson/activity?</a:t>
            </a:r>
          </a:p>
          <a:p>
            <a:pPr eaLnBrk="1" hangingPunct="1">
              <a:spcBef>
                <a:spcPct val="0"/>
              </a:spcBef>
            </a:pPr>
            <a:r>
              <a:rPr lang="en-US" altLang="en-US" sz="2000" dirty="0">
                <a:latin typeface="Roboto" panose="020B0604020202020204" charset="0"/>
                <a:ea typeface="Roboto" panose="020B0604020202020204" charset="0"/>
              </a:rPr>
              <a:t>ALL that information</a:t>
            </a:r>
          </a:p>
          <a:p>
            <a:pPr eaLnBrk="1" hangingPunct="1">
              <a:spcBef>
                <a:spcPct val="0"/>
              </a:spcBef>
            </a:pPr>
            <a:r>
              <a:rPr lang="en-US" altLang="en-US" sz="2000" dirty="0">
                <a:latin typeface="Roboto" panose="020B0604020202020204" charset="0"/>
                <a:ea typeface="Roboto" panose="020B0604020202020204" charset="0"/>
              </a:rPr>
              <a:t>Recognizable format</a:t>
            </a:r>
          </a:p>
          <a:p>
            <a:pPr eaLnBrk="1" hangingPunct="1">
              <a:spcBef>
                <a:spcPct val="0"/>
              </a:spcBef>
              <a:buFontTx/>
              <a:buNone/>
            </a:pPr>
            <a:endParaRPr lang="en-US" altLang="en-US" sz="2000" dirty="0">
              <a:latin typeface="Roboto" panose="020B0604020202020204" charset="0"/>
              <a:ea typeface="Roboto" panose="020B0604020202020204" charset="0"/>
            </a:endParaRPr>
          </a:p>
          <a:p>
            <a:pPr eaLnBrk="1" hangingPunct="1">
              <a:spcBef>
                <a:spcPct val="0"/>
              </a:spcBef>
              <a:buFontTx/>
              <a:buNone/>
            </a:pPr>
            <a:r>
              <a:rPr lang="en-US" altLang="en-US" sz="2000" dirty="0">
                <a:latin typeface="Roboto" panose="020B0604020202020204" charset="0"/>
                <a:ea typeface="Roboto" panose="020B0604020202020204" charset="0"/>
              </a:rPr>
              <a:t>	Standardized Format</a:t>
            </a:r>
          </a:p>
          <a:p>
            <a:pPr eaLnBrk="1" hangingPunct="1">
              <a:spcBef>
                <a:spcPct val="0"/>
              </a:spcBef>
              <a:buFontTx/>
              <a:buNone/>
            </a:pPr>
            <a:endParaRPr lang="en-US" altLang="en-US" sz="1800" dirty="0"/>
          </a:p>
          <a:p>
            <a:pPr eaLnBrk="1" hangingPunct="1">
              <a:spcBef>
                <a:spcPct val="0"/>
              </a:spcBef>
              <a:buFontTx/>
              <a:buNone/>
            </a:pPr>
            <a:endParaRPr lang="en-US" altLang="en-US" sz="1800" dirty="0"/>
          </a:p>
          <a:p>
            <a:pPr eaLnBrk="1" hangingPunct="1">
              <a:spcBef>
                <a:spcPct val="0"/>
              </a:spcBef>
              <a:buFontTx/>
              <a:buNone/>
            </a:pPr>
            <a:endParaRPr lang="en-US" altLang="en-US" sz="1800" dirty="0"/>
          </a:p>
          <a:p>
            <a:pPr eaLnBrk="1" hangingPunct="1">
              <a:spcBef>
                <a:spcPct val="0"/>
              </a:spcBef>
              <a:buFontTx/>
              <a:buNone/>
            </a:pPr>
            <a:endParaRPr lang="en-US" altLang="en-US" sz="1800" dirty="0"/>
          </a:p>
        </p:txBody>
      </p:sp>
      <p:sp>
        <p:nvSpPr>
          <p:cNvPr id="2" name="Right Arrow 1"/>
          <p:cNvSpPr/>
          <p:nvPr/>
        </p:nvSpPr>
        <p:spPr>
          <a:xfrm>
            <a:off x="990600" y="4629150"/>
            <a:ext cx="571500" cy="190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3" name="TextBox 2"/>
          <p:cNvSpPr txBox="1"/>
          <p:nvPr/>
        </p:nvSpPr>
        <p:spPr>
          <a:xfrm>
            <a:off x="5562600" y="1276350"/>
            <a:ext cx="3048000" cy="2277547"/>
          </a:xfrm>
          <a:prstGeom prst="rect">
            <a:avLst/>
          </a:prstGeom>
          <a:noFill/>
        </p:spPr>
        <p:txBody>
          <a:bodyPr wrap="square" rtlCol="0">
            <a:spAutoFit/>
          </a:bodyPr>
          <a:lstStyle/>
          <a:p>
            <a:pPr marL="0" indent="0" eaLnBrk="1" hangingPunct="1">
              <a:buFontTx/>
              <a:buNone/>
            </a:pPr>
            <a:r>
              <a:rPr lang="en-US" altLang="en-US" sz="2800" b="1" dirty="0">
                <a:latin typeface="Roboto" panose="020B0604020202020204" charset="0"/>
                <a:ea typeface="Roboto" panose="020B0604020202020204" charset="0"/>
                <a:cs typeface="Calibri" pitchFamily="34" charset="0"/>
              </a:rPr>
              <a:t>What goes into a lesson plan?</a:t>
            </a:r>
          </a:p>
          <a:p>
            <a:pPr marL="0" indent="0" eaLnBrk="1" hangingPunct="1">
              <a:spcBef>
                <a:spcPct val="0"/>
              </a:spcBef>
              <a:buFontTx/>
              <a:buNone/>
            </a:pPr>
            <a:endParaRPr lang="en-US" altLang="en-US" dirty="0">
              <a:latin typeface="Roboto" panose="020B0604020202020204" charset="0"/>
              <a:ea typeface="Roboto" panose="020B0604020202020204" charset="0"/>
            </a:endParaRPr>
          </a:p>
          <a:p>
            <a:pPr marL="0" indent="0" eaLnBrk="1" hangingPunct="1">
              <a:spcBef>
                <a:spcPct val="0"/>
              </a:spcBef>
              <a:buFontTx/>
              <a:buNone/>
            </a:pPr>
            <a:r>
              <a:rPr lang="en-US" altLang="en-US" sz="2400" dirty="0">
                <a:latin typeface="Roboto" panose="020B0604020202020204" charset="0"/>
                <a:ea typeface="Roboto" panose="020B0604020202020204" charset="0"/>
              </a:rPr>
              <a:t>◦ Who &amp; Why?    </a:t>
            </a:r>
          </a:p>
          <a:p>
            <a:pPr marL="0" indent="0" eaLnBrk="1" hangingPunct="1">
              <a:spcBef>
                <a:spcPct val="0"/>
              </a:spcBef>
              <a:buFontTx/>
              <a:buNone/>
            </a:pPr>
            <a:r>
              <a:rPr lang="en-US" altLang="en-US" sz="2400" dirty="0">
                <a:latin typeface="Roboto" panose="020B0604020202020204" charset="0"/>
                <a:ea typeface="Roboto" panose="020B0604020202020204" charset="0"/>
              </a:rPr>
              <a:t>◦ What &amp; How?</a:t>
            </a:r>
            <a:br>
              <a:rPr lang="en-US" altLang="en-US" sz="2400" dirty="0">
                <a:latin typeface="Roboto" panose="020B0604020202020204" charset="0"/>
                <a:ea typeface="Roboto" panose="020B0604020202020204" charset="0"/>
              </a:rPr>
            </a:br>
            <a:r>
              <a:rPr lang="en-US" altLang="en-US" sz="2400" dirty="0">
                <a:latin typeface="Roboto" panose="020B0604020202020204" charset="0"/>
                <a:ea typeface="Roboto" panose="020B0604020202020204" charset="0"/>
              </a:rPr>
              <a:t>◦ So What?</a:t>
            </a:r>
            <a:endParaRPr lang="en-US" sz="2400" dirty="0">
              <a:latin typeface="Roboto" panose="020B0604020202020204" charset="0"/>
              <a:ea typeface="Roboto" panose="020B0604020202020204" charset="0"/>
            </a:endParaRPr>
          </a:p>
        </p:txBody>
      </p:sp>
    </p:spTree>
    <p:extLst>
      <p:ext uri="{BB962C8B-B14F-4D97-AF65-F5344CB8AC3E}">
        <p14:creationId xmlns:p14="http://schemas.microsoft.com/office/powerpoint/2010/main" val="11647166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50">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050">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050">
                                            <p:txEl>
                                              <p:pRg st="8" end="8"/>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50">
                                            <p:txEl>
                                              <p:pRg st="9" end="9"/>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050">
                                            <p:txEl>
                                              <p:pRg st="10" end="10"/>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050">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1"/>
          <p:cNvSpPr txBox="1">
            <a:spLocks noChangeArrowheads="1"/>
          </p:cNvSpPr>
          <p:nvPr/>
        </p:nvSpPr>
        <p:spPr bwMode="auto">
          <a:xfrm>
            <a:off x="1143000" y="-76208"/>
            <a:ext cx="7105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3600" b="1" dirty="0">
                <a:latin typeface="Calibri" pitchFamily="34" charset="0"/>
                <a:cs typeface="Arial" pitchFamily="34" charset="0"/>
              </a:rPr>
              <a:t>Sea Turtle CSI – VIMS Case Study</a:t>
            </a:r>
          </a:p>
        </p:txBody>
      </p:sp>
      <p:pic>
        <p:nvPicPr>
          <p:cNvPr id="12291"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2843" y="2182287"/>
            <a:ext cx="2309813"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Box 3"/>
          <p:cNvSpPr txBox="1">
            <a:spLocks noChangeArrowheads="1"/>
          </p:cNvSpPr>
          <p:nvPr/>
        </p:nvSpPr>
        <p:spPr bwMode="auto">
          <a:xfrm>
            <a:off x="343585" y="658510"/>
            <a:ext cx="5187639" cy="432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000" dirty="0">
                <a:latin typeface="Calibri" pitchFamily="34" charset="0"/>
              </a:rPr>
              <a:t>Loggerheads use the Chesapeake Bay</a:t>
            </a:r>
            <a:br>
              <a:rPr lang="en-US" altLang="en-US" sz="2000" dirty="0">
                <a:latin typeface="Calibri" pitchFamily="34" charset="0"/>
              </a:rPr>
            </a:br>
            <a:r>
              <a:rPr lang="en-US" altLang="en-US" sz="2000" dirty="0">
                <a:latin typeface="Calibri" pitchFamily="34" charset="0"/>
              </a:rPr>
              <a:t>as nursery and feeding habitat.</a:t>
            </a:r>
            <a:br>
              <a:rPr lang="en-US" altLang="en-US" sz="1800" dirty="0">
                <a:latin typeface="Calibri" pitchFamily="34" charset="0"/>
              </a:rPr>
            </a:br>
            <a:endParaRPr lang="en-US" altLang="en-US" sz="1800" dirty="0">
              <a:latin typeface="Calibri" pitchFamily="34" charset="0"/>
            </a:endParaRPr>
          </a:p>
          <a:p>
            <a:pPr>
              <a:spcBef>
                <a:spcPct val="0"/>
              </a:spcBef>
              <a:buFontTx/>
              <a:buNone/>
            </a:pPr>
            <a:endParaRPr lang="en-US" altLang="en-US" sz="900" dirty="0">
              <a:latin typeface="Calibri" pitchFamily="34" charset="0"/>
            </a:endParaRPr>
          </a:p>
          <a:p>
            <a:pPr>
              <a:spcBef>
                <a:spcPct val="0"/>
              </a:spcBef>
              <a:buFontTx/>
              <a:buNone/>
            </a:pPr>
            <a:r>
              <a:rPr lang="en-US" altLang="en-US" sz="1800" dirty="0">
                <a:latin typeface="Calibri" pitchFamily="34" charset="0"/>
              </a:rPr>
              <a:t>        </a:t>
            </a:r>
            <a:r>
              <a:rPr lang="en-US" altLang="en-US" sz="2000" dirty="0">
                <a:latin typeface="Calibri" pitchFamily="34" charset="0"/>
              </a:rPr>
              <a:t>Each year, 200-400 turtles are </a:t>
            </a:r>
            <a:br>
              <a:rPr lang="en-US" altLang="en-US" sz="2000" dirty="0">
                <a:latin typeface="Calibri" pitchFamily="34" charset="0"/>
              </a:rPr>
            </a:br>
            <a:r>
              <a:rPr lang="en-US" altLang="en-US" sz="2000" dirty="0">
                <a:latin typeface="Calibri" pitchFamily="34" charset="0"/>
              </a:rPr>
              <a:t>        found stranded on Bay beaches.</a:t>
            </a:r>
          </a:p>
          <a:p>
            <a:pPr>
              <a:spcBef>
                <a:spcPct val="0"/>
              </a:spcBef>
              <a:buFontTx/>
              <a:buNone/>
            </a:pPr>
            <a:endParaRPr lang="en-US" altLang="en-US" sz="1800" dirty="0">
              <a:latin typeface="Calibri" pitchFamily="34" charset="0"/>
            </a:endParaRPr>
          </a:p>
          <a:p>
            <a:pPr>
              <a:spcBef>
                <a:spcPct val="0"/>
              </a:spcBef>
              <a:buFontTx/>
              <a:buNone/>
            </a:pPr>
            <a:endParaRPr lang="en-US" altLang="en-US" sz="1800" dirty="0">
              <a:latin typeface="Calibri" pitchFamily="34" charset="0"/>
            </a:endParaRPr>
          </a:p>
          <a:p>
            <a:pPr>
              <a:spcBef>
                <a:spcPct val="0"/>
              </a:spcBef>
              <a:buFontTx/>
              <a:buNone/>
            </a:pPr>
            <a:endParaRPr lang="en-US" altLang="en-US" sz="1800" dirty="0">
              <a:latin typeface="Calibri" pitchFamily="34" charset="0"/>
            </a:endParaRPr>
          </a:p>
          <a:p>
            <a:pPr>
              <a:spcBef>
                <a:spcPct val="0"/>
              </a:spcBef>
              <a:buFontTx/>
              <a:buNone/>
            </a:pPr>
            <a:r>
              <a:rPr lang="en-US" altLang="en-US" sz="1800" dirty="0">
                <a:latin typeface="Calibri" pitchFamily="34" charset="0"/>
              </a:rPr>
              <a:t> </a:t>
            </a:r>
            <a:br>
              <a:rPr lang="en-US" altLang="en-US" sz="1800" dirty="0">
                <a:latin typeface="Calibri" pitchFamily="34" charset="0"/>
              </a:rPr>
            </a:br>
            <a:br>
              <a:rPr lang="en-US" altLang="en-US" sz="1800" dirty="0">
                <a:latin typeface="Calibri" pitchFamily="34" charset="0"/>
              </a:rPr>
            </a:br>
            <a:br>
              <a:rPr lang="en-US" altLang="en-US" sz="1800" dirty="0">
                <a:latin typeface="Calibri" pitchFamily="34" charset="0"/>
              </a:rPr>
            </a:br>
            <a:r>
              <a:rPr lang="en-US" altLang="en-US" sz="1800" dirty="0">
                <a:latin typeface="Calibri" pitchFamily="34" charset="0"/>
              </a:rPr>
              <a:t>	</a:t>
            </a:r>
            <a:r>
              <a:rPr lang="en-US" altLang="en-US" sz="2000" dirty="0">
                <a:latin typeface="Calibri" pitchFamily="34" charset="0"/>
              </a:rPr>
              <a:t>Scientists want to understand sources  </a:t>
            </a:r>
            <a:br>
              <a:rPr lang="en-US" altLang="en-US" sz="2000" dirty="0">
                <a:latin typeface="Calibri" pitchFamily="34" charset="0"/>
              </a:rPr>
            </a:br>
            <a:r>
              <a:rPr lang="en-US" altLang="en-US" sz="2000" dirty="0">
                <a:latin typeface="Calibri" pitchFamily="34" charset="0"/>
              </a:rPr>
              <a:t>	of sea turtle injury/death to identify </a:t>
            </a:r>
            <a:br>
              <a:rPr lang="en-US" altLang="en-US" sz="2000" dirty="0">
                <a:latin typeface="Calibri" pitchFamily="34" charset="0"/>
              </a:rPr>
            </a:br>
            <a:r>
              <a:rPr lang="en-US" altLang="en-US" sz="2000" dirty="0">
                <a:latin typeface="Calibri" pitchFamily="34" charset="0"/>
              </a:rPr>
              <a:t>	deadly “hot spots.” </a:t>
            </a:r>
          </a:p>
        </p:txBody>
      </p:sp>
      <p:pic>
        <p:nvPicPr>
          <p:cNvPr id="12293" name="Picture 14" descr="http://www.pifsc.noaa.gov/qrb/2011_10/img/loggerhead_turtle_m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4322" y="694006"/>
            <a:ext cx="2277666" cy="1488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http://nmlc.org/wp-content/uploads/2012/08/2nd-Kemps-10-31-06-by-Bill-Allen-MassAud.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991" b="16798"/>
          <a:stretch/>
        </p:blipFill>
        <p:spPr bwMode="auto">
          <a:xfrm>
            <a:off x="2745017" y="2340908"/>
            <a:ext cx="2254393" cy="1500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2598252"/>
      </p:ext>
    </p:extLst>
  </p:cSld>
  <p:clrMapOvr>
    <a:masterClrMapping/>
  </p:clrMapOvr>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4650</TotalTime>
  <Words>3567</Words>
  <Application>Microsoft Office PowerPoint</Application>
  <PresentationFormat>On-screen Show (16:9)</PresentationFormat>
  <Paragraphs>308</Paragraphs>
  <Slides>21</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Roboto</vt:lpstr>
      <vt:lpstr>Droid Sans Fallback</vt:lpstr>
      <vt:lpstr>Times New Roman</vt:lpstr>
      <vt:lpstr>Calibri</vt:lpstr>
      <vt:lpstr>Arial</vt:lpstr>
      <vt:lpstr>Jazz LET</vt:lpstr>
      <vt:lpstr>Wingdings 2</vt:lpstr>
      <vt:lpstr>Geometric</vt:lpstr>
      <vt:lpstr>VA SEA Virginia Scientists &amp; Educators Alliance:  Graduate Level Research Translated for K-12 Classrooms</vt:lpstr>
      <vt:lpstr>Why communicate science?</vt:lpstr>
      <vt:lpstr>Broader Impacts</vt:lpstr>
      <vt:lpstr>Virginia Scientists and Educators Alliance</vt:lpstr>
      <vt:lpstr>Objectives</vt:lpstr>
      <vt:lpstr>Project Timeline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Featured VA SEA Lessons</vt:lpstr>
      <vt:lpstr>Session Procedure</vt:lpstr>
      <vt:lpstr>tinyurl.com/vasealessonplans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Research Skills  in K-12 Education</dc:title>
  <dc:creator>Lisa Ayers Lawrence</dc:creator>
  <cp:lastModifiedBy>vimsuser</cp:lastModifiedBy>
  <cp:revision>38</cp:revision>
  <cp:lastPrinted>2020-02-26T18:52:38Z</cp:lastPrinted>
  <dcterms:modified xsi:type="dcterms:W3CDTF">2020-03-02T18:50:28Z</dcterms:modified>
</cp:coreProperties>
</file>